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sldIdLst>
    <p:sldId id="256" r:id="rId2"/>
    <p:sldId id="257" r:id="rId3"/>
    <p:sldId id="258" r:id="rId4"/>
    <p:sldId id="259" r:id="rId5"/>
    <p:sldId id="260" r:id="rId6"/>
    <p:sldId id="265" r:id="rId7"/>
    <p:sldId id="266" r:id="rId8"/>
    <p:sldId id="261" r:id="rId9"/>
    <p:sldId id="262" r:id="rId10"/>
    <p:sldId id="263" r:id="rId11"/>
    <p:sldId id="264" r:id="rId12"/>
    <p:sldId id="267" r:id="rId13"/>
    <p:sldId id="268" r:id="rId14"/>
    <p:sldId id="269" r:id="rId15"/>
    <p:sldId id="270" r:id="rId16"/>
    <p:sldId id="271" r:id="rId17"/>
    <p:sldId id="272" r:id="rId1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B62B4A8-5666-4BDB-8A0D-0A3F0B05DDB5}" type="datetimeFigureOut">
              <a:rPr lang="es-MX" smtClean="0"/>
              <a:t>27/08/2013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90B4CBD-7627-4D05-BA2E-F9755D249FC1}" type="slidenum">
              <a:rPr lang="es-MX" smtClean="0"/>
              <a:t>‹Nº›</a:t>
            </a:fld>
            <a:endParaRPr lang="es-MX"/>
          </a:p>
        </p:txBody>
      </p:sp>
    </p:spTree>
    <p:extLst>
      <p:ext uri="{BB962C8B-B14F-4D97-AF65-F5344CB8AC3E}">
        <p14:creationId xmlns:p14="http://schemas.microsoft.com/office/powerpoint/2010/main" val="268517231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B62B4A8-5666-4BDB-8A0D-0A3F0B05DDB5}" type="datetimeFigureOut">
              <a:rPr lang="es-MX" smtClean="0"/>
              <a:t>27/08/2013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90B4CBD-7627-4D05-BA2E-F9755D249FC1}" type="slidenum">
              <a:rPr lang="es-MX" smtClean="0"/>
              <a:t>‹Nº›</a:t>
            </a:fld>
            <a:endParaRPr lang="es-MX"/>
          </a:p>
        </p:txBody>
      </p:sp>
    </p:spTree>
    <p:extLst>
      <p:ext uri="{BB962C8B-B14F-4D97-AF65-F5344CB8AC3E}">
        <p14:creationId xmlns:p14="http://schemas.microsoft.com/office/powerpoint/2010/main" val="180959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B62B4A8-5666-4BDB-8A0D-0A3F0B05DDB5}" type="datetimeFigureOut">
              <a:rPr lang="es-MX" smtClean="0"/>
              <a:t>27/08/2013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90B4CBD-7627-4D05-BA2E-F9755D249FC1}" type="slidenum">
              <a:rPr lang="es-MX" smtClean="0"/>
              <a:t>‹Nº›</a:t>
            </a:fld>
            <a:endParaRPr lang="es-MX"/>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24031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B62B4A8-5666-4BDB-8A0D-0A3F0B05DDB5}" type="datetimeFigureOut">
              <a:rPr lang="es-MX" smtClean="0"/>
              <a:t>27/08/2013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90B4CBD-7627-4D05-BA2E-F9755D249FC1}" type="slidenum">
              <a:rPr lang="es-MX" smtClean="0"/>
              <a:t>‹Nº›</a:t>
            </a:fld>
            <a:endParaRPr lang="es-MX"/>
          </a:p>
        </p:txBody>
      </p:sp>
    </p:spTree>
    <p:extLst>
      <p:ext uri="{BB962C8B-B14F-4D97-AF65-F5344CB8AC3E}">
        <p14:creationId xmlns:p14="http://schemas.microsoft.com/office/powerpoint/2010/main" val="2156089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B62B4A8-5666-4BDB-8A0D-0A3F0B05DDB5}" type="datetimeFigureOut">
              <a:rPr lang="es-MX" smtClean="0"/>
              <a:t>27/08/2013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90B4CBD-7627-4D05-BA2E-F9755D249FC1}" type="slidenum">
              <a:rPr lang="es-MX" smtClean="0"/>
              <a:t>‹Nº›</a:t>
            </a:fld>
            <a:endParaRPr lang="es-MX"/>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86808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B62B4A8-5666-4BDB-8A0D-0A3F0B05DDB5}" type="datetimeFigureOut">
              <a:rPr lang="es-MX" smtClean="0"/>
              <a:t>27/08/2013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90B4CBD-7627-4D05-BA2E-F9755D249FC1}" type="slidenum">
              <a:rPr lang="es-MX" smtClean="0"/>
              <a:t>‹Nº›</a:t>
            </a:fld>
            <a:endParaRPr lang="es-MX"/>
          </a:p>
        </p:txBody>
      </p:sp>
    </p:spTree>
    <p:extLst>
      <p:ext uri="{BB962C8B-B14F-4D97-AF65-F5344CB8AC3E}">
        <p14:creationId xmlns:p14="http://schemas.microsoft.com/office/powerpoint/2010/main" val="4125481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B62B4A8-5666-4BDB-8A0D-0A3F0B05DDB5}" type="datetimeFigureOut">
              <a:rPr lang="es-MX" smtClean="0"/>
              <a:t>27/08/2013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90B4CBD-7627-4D05-BA2E-F9755D249FC1}" type="slidenum">
              <a:rPr lang="es-MX" smtClean="0"/>
              <a:t>‹Nº›</a:t>
            </a:fld>
            <a:endParaRPr lang="es-MX"/>
          </a:p>
        </p:txBody>
      </p:sp>
    </p:spTree>
    <p:extLst>
      <p:ext uri="{BB962C8B-B14F-4D97-AF65-F5344CB8AC3E}">
        <p14:creationId xmlns:p14="http://schemas.microsoft.com/office/powerpoint/2010/main" val="129324391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B62B4A8-5666-4BDB-8A0D-0A3F0B05DDB5}" type="datetimeFigureOut">
              <a:rPr lang="es-MX" smtClean="0"/>
              <a:t>27/08/2013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90B4CBD-7627-4D05-BA2E-F9755D249FC1}" type="slidenum">
              <a:rPr lang="es-MX" smtClean="0"/>
              <a:t>‹Nº›</a:t>
            </a:fld>
            <a:endParaRPr lang="es-MX"/>
          </a:p>
        </p:txBody>
      </p:sp>
    </p:spTree>
    <p:extLst>
      <p:ext uri="{BB962C8B-B14F-4D97-AF65-F5344CB8AC3E}">
        <p14:creationId xmlns:p14="http://schemas.microsoft.com/office/powerpoint/2010/main" val="27879944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B62B4A8-5666-4BDB-8A0D-0A3F0B05DDB5}" type="datetimeFigureOut">
              <a:rPr lang="es-MX" smtClean="0"/>
              <a:t>27/08/2013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90B4CBD-7627-4D05-BA2E-F9755D249FC1}" type="slidenum">
              <a:rPr lang="es-MX" smtClean="0"/>
              <a:t>‹Nº›</a:t>
            </a:fld>
            <a:endParaRPr lang="es-MX"/>
          </a:p>
        </p:txBody>
      </p:sp>
    </p:spTree>
    <p:extLst>
      <p:ext uri="{BB962C8B-B14F-4D97-AF65-F5344CB8AC3E}">
        <p14:creationId xmlns:p14="http://schemas.microsoft.com/office/powerpoint/2010/main" val="378310790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B62B4A8-5666-4BDB-8A0D-0A3F0B05DDB5}" type="datetimeFigureOut">
              <a:rPr lang="es-MX" smtClean="0"/>
              <a:t>27/08/2013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90B4CBD-7627-4D05-BA2E-F9755D249FC1}" type="slidenum">
              <a:rPr lang="es-MX" smtClean="0"/>
              <a:t>‹Nº›</a:t>
            </a:fld>
            <a:endParaRPr lang="es-MX"/>
          </a:p>
        </p:txBody>
      </p:sp>
    </p:spTree>
    <p:extLst>
      <p:ext uri="{BB962C8B-B14F-4D97-AF65-F5344CB8AC3E}">
        <p14:creationId xmlns:p14="http://schemas.microsoft.com/office/powerpoint/2010/main" val="28371890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B62B4A8-5666-4BDB-8A0D-0A3F0B05DDB5}" type="datetimeFigureOut">
              <a:rPr lang="es-MX" smtClean="0"/>
              <a:t>27/08/2013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90B4CBD-7627-4D05-BA2E-F9755D249FC1}" type="slidenum">
              <a:rPr lang="es-MX" smtClean="0"/>
              <a:t>‹Nº›</a:t>
            </a:fld>
            <a:endParaRPr lang="es-MX"/>
          </a:p>
        </p:txBody>
      </p:sp>
    </p:spTree>
    <p:extLst>
      <p:ext uri="{BB962C8B-B14F-4D97-AF65-F5344CB8AC3E}">
        <p14:creationId xmlns:p14="http://schemas.microsoft.com/office/powerpoint/2010/main" val="24114655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B62B4A8-5666-4BDB-8A0D-0A3F0B05DDB5}" type="datetimeFigureOut">
              <a:rPr lang="es-MX" smtClean="0"/>
              <a:t>27/08/2013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90B4CBD-7627-4D05-BA2E-F9755D249FC1}" type="slidenum">
              <a:rPr lang="es-MX" smtClean="0"/>
              <a:t>‹Nº›</a:t>
            </a:fld>
            <a:endParaRPr lang="es-MX"/>
          </a:p>
        </p:txBody>
      </p:sp>
    </p:spTree>
    <p:extLst>
      <p:ext uri="{BB962C8B-B14F-4D97-AF65-F5344CB8AC3E}">
        <p14:creationId xmlns:p14="http://schemas.microsoft.com/office/powerpoint/2010/main" val="329796936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B62B4A8-5666-4BDB-8A0D-0A3F0B05DDB5}" type="datetimeFigureOut">
              <a:rPr lang="es-MX" smtClean="0"/>
              <a:t>27/08/2013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90B4CBD-7627-4D05-BA2E-F9755D249FC1}" type="slidenum">
              <a:rPr lang="es-MX" smtClean="0"/>
              <a:t>‹Nº›</a:t>
            </a:fld>
            <a:endParaRPr lang="es-MX"/>
          </a:p>
        </p:txBody>
      </p:sp>
    </p:spTree>
    <p:extLst>
      <p:ext uri="{BB962C8B-B14F-4D97-AF65-F5344CB8AC3E}">
        <p14:creationId xmlns:p14="http://schemas.microsoft.com/office/powerpoint/2010/main" val="194202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2B4A8-5666-4BDB-8A0D-0A3F0B05DDB5}" type="datetimeFigureOut">
              <a:rPr lang="es-MX" smtClean="0"/>
              <a:t>27/08/2013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90B4CBD-7627-4D05-BA2E-F9755D249FC1}" type="slidenum">
              <a:rPr lang="es-MX" smtClean="0"/>
              <a:t>‹Nº›</a:t>
            </a:fld>
            <a:endParaRPr lang="es-MX"/>
          </a:p>
        </p:txBody>
      </p:sp>
    </p:spTree>
    <p:extLst>
      <p:ext uri="{BB962C8B-B14F-4D97-AF65-F5344CB8AC3E}">
        <p14:creationId xmlns:p14="http://schemas.microsoft.com/office/powerpoint/2010/main" val="47388232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B62B4A8-5666-4BDB-8A0D-0A3F0B05DDB5}" type="datetimeFigureOut">
              <a:rPr lang="es-MX" smtClean="0"/>
              <a:t>27/08/2013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90B4CBD-7627-4D05-BA2E-F9755D249FC1}" type="slidenum">
              <a:rPr lang="es-MX" smtClean="0"/>
              <a:t>‹Nº›</a:t>
            </a:fld>
            <a:endParaRPr lang="es-MX"/>
          </a:p>
        </p:txBody>
      </p:sp>
    </p:spTree>
    <p:extLst>
      <p:ext uri="{BB962C8B-B14F-4D97-AF65-F5344CB8AC3E}">
        <p14:creationId xmlns:p14="http://schemas.microsoft.com/office/powerpoint/2010/main" val="8350801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B62B4A8-5666-4BDB-8A0D-0A3F0B05DDB5}" type="datetimeFigureOut">
              <a:rPr lang="es-MX" smtClean="0"/>
              <a:t>27/08/2013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90B4CBD-7627-4D05-BA2E-F9755D249FC1}" type="slidenum">
              <a:rPr lang="es-MX" smtClean="0"/>
              <a:t>‹Nº›</a:t>
            </a:fld>
            <a:endParaRPr lang="es-MX"/>
          </a:p>
        </p:txBody>
      </p:sp>
    </p:spTree>
    <p:extLst>
      <p:ext uri="{BB962C8B-B14F-4D97-AF65-F5344CB8AC3E}">
        <p14:creationId xmlns:p14="http://schemas.microsoft.com/office/powerpoint/2010/main" val="116062314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62B4A8-5666-4BDB-8A0D-0A3F0B05DDB5}" type="datetimeFigureOut">
              <a:rPr lang="es-MX" smtClean="0"/>
              <a:t>27/08/2013</a:t>
            </a:fld>
            <a:endParaRPr lang="es-MX"/>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90B4CBD-7627-4D05-BA2E-F9755D249FC1}" type="slidenum">
              <a:rPr lang="es-MX" smtClean="0"/>
              <a:t>‹Nº›</a:t>
            </a:fld>
            <a:endParaRPr lang="es-MX"/>
          </a:p>
        </p:txBody>
      </p:sp>
    </p:spTree>
    <p:extLst>
      <p:ext uri="{BB962C8B-B14F-4D97-AF65-F5344CB8AC3E}">
        <p14:creationId xmlns:p14="http://schemas.microsoft.com/office/powerpoint/2010/main" val="140601369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707904" y="4797152"/>
            <a:ext cx="5517330" cy="1240691"/>
          </a:xfrm>
        </p:spPr>
        <p:txBody>
          <a:bodyPr>
            <a:normAutofit fontScale="90000"/>
          </a:bodyPr>
          <a:lstStyle/>
          <a:p>
            <a:r>
              <a:rPr lang="es-MX" dirty="0" smtClean="0">
                <a:ln w="18415" cmpd="sng">
                  <a:solidFill>
                    <a:sysClr val="windowText" lastClr="000000"/>
                  </a:solidFill>
                  <a:prstDash val="solid"/>
                </a:ln>
                <a:solidFill>
                  <a:schemeClr val="bg1"/>
                </a:solidFill>
                <a:effectLst>
                  <a:outerShdw blurRad="63500" dir="3600000" algn="tl" rotWithShape="0">
                    <a:srgbClr val="000000">
                      <a:alpha val="70000"/>
                    </a:srgbClr>
                  </a:outerShdw>
                </a:effectLst>
                <a:latin typeface="Blackadder ITC" pitchFamily="82" charset="0"/>
              </a:rPr>
              <a:t>Historia de la literatura</a:t>
            </a:r>
            <a:endParaRPr lang="es-MX" dirty="0">
              <a:ln w="18415" cmpd="sng">
                <a:solidFill>
                  <a:sysClr val="windowText" lastClr="000000"/>
                </a:solidFill>
                <a:prstDash val="solid"/>
              </a:ln>
              <a:solidFill>
                <a:schemeClr val="bg1"/>
              </a:solidFill>
              <a:effectLst>
                <a:outerShdw blurRad="63500" dir="3600000" algn="tl" rotWithShape="0">
                  <a:srgbClr val="000000">
                    <a:alpha val="70000"/>
                  </a:srgbClr>
                </a:outerShdw>
              </a:effectLst>
              <a:latin typeface="Blackadder ITC" pitchFamily="82" charset="0"/>
            </a:endParaRPr>
          </a:p>
        </p:txBody>
      </p:sp>
      <p:sp>
        <p:nvSpPr>
          <p:cNvPr id="3" name="2 Subtítulo"/>
          <p:cNvSpPr>
            <a:spLocks noGrp="1"/>
          </p:cNvSpPr>
          <p:nvPr>
            <p:ph type="subTitle" idx="1"/>
          </p:nvPr>
        </p:nvSpPr>
        <p:spPr>
          <a:xfrm>
            <a:off x="611560" y="2564904"/>
            <a:ext cx="7884368" cy="2736304"/>
          </a:xfrm>
          <a:effectLst>
            <a:glow rad="228600">
              <a:schemeClr val="accent6">
                <a:satMod val="175000"/>
                <a:alpha val="40000"/>
              </a:schemeClr>
            </a:glow>
            <a:reflection blurRad="6350" stA="50000" endA="300" endPos="55500" dist="50800" dir="5400000" sy="-100000" algn="bl" rotWithShape="0"/>
          </a:effectLst>
        </p:spPr>
        <p:txBody>
          <a:bodyPr>
            <a:prstTxWarp prst="textArchUp">
              <a:avLst/>
            </a:prstTxWarp>
            <a:noAutofit/>
            <a:scene3d>
              <a:camera prst="orthographicFront"/>
              <a:lightRig rig="threePt" dir="t"/>
            </a:scene3d>
            <a:sp3d extrusionH="57150">
              <a:bevelT w="57150" h="38100" prst="hardEdge"/>
            </a:sp3d>
          </a:bodyPr>
          <a:lstStyle/>
          <a:p>
            <a:r>
              <a:rPr lang="es-MX" sz="199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rPr>
              <a:t>Griega</a:t>
            </a:r>
            <a:endParaRPr lang="es-MX" sz="13800" dirty="0">
              <a:solidFill>
                <a:schemeClr val="tx1">
                  <a:lumMod val="50000"/>
                </a:schemeClr>
              </a:solidFill>
              <a:effectLst>
                <a:reflection blurRad="6350" stA="55000" endA="50" endPos="85000" dist="29997" dir="5400000" sy="-100000" algn="bl" rotWithShape="0"/>
              </a:effectLst>
              <a:latin typeface="Algerian" pitchFamily="82" charset="0"/>
            </a:endParaRPr>
          </a:p>
        </p:txBody>
      </p:sp>
    </p:spTree>
    <p:extLst>
      <p:ext uri="{BB962C8B-B14F-4D97-AF65-F5344CB8AC3E}">
        <p14:creationId xmlns:p14="http://schemas.microsoft.com/office/powerpoint/2010/main" val="200720704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85711">
            <a:off x="303611" y="211692"/>
            <a:ext cx="2446084" cy="3748788"/>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808" y="2608211"/>
            <a:ext cx="4776192" cy="3462739"/>
          </a:xfrm>
          <a:prstGeom prst="rect">
            <a:avLst/>
          </a:prstGeom>
        </p:spPr>
      </p:pic>
      <p:sp>
        <p:nvSpPr>
          <p:cNvPr id="7" name="6 CuadroTexto"/>
          <p:cNvSpPr txBox="1"/>
          <p:nvPr/>
        </p:nvSpPr>
        <p:spPr>
          <a:xfrm rot="163561">
            <a:off x="2701246" y="1383745"/>
            <a:ext cx="4466581"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MX" sz="2800" dirty="0" smtClean="0">
                <a:solidFill>
                  <a:schemeClr val="bg2">
                    <a:lumMod val="10000"/>
                  </a:schemeClr>
                </a:solidFill>
                <a:latin typeface="Algerian" pitchFamily="82" charset="0"/>
              </a:rPr>
              <a:t>Lanzamiento de disco </a:t>
            </a:r>
            <a:endParaRPr lang="es-MX" sz="1600" dirty="0">
              <a:solidFill>
                <a:schemeClr val="bg2">
                  <a:lumMod val="10000"/>
                </a:schemeClr>
              </a:solidFill>
              <a:latin typeface="Algerian" pitchFamily="82" charset="0"/>
            </a:endParaRPr>
          </a:p>
        </p:txBody>
      </p:sp>
      <p:sp>
        <p:nvSpPr>
          <p:cNvPr id="8" name="7 CuadroTexto"/>
          <p:cNvSpPr txBox="1"/>
          <p:nvPr/>
        </p:nvSpPr>
        <p:spPr>
          <a:xfrm rot="163561">
            <a:off x="1819589" y="4785477"/>
            <a:ext cx="2551051"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MX" sz="3200" dirty="0" smtClean="0">
                <a:solidFill>
                  <a:schemeClr val="bg2">
                    <a:lumMod val="10000"/>
                  </a:schemeClr>
                </a:solidFill>
                <a:latin typeface="Algerian" pitchFamily="82" charset="0"/>
              </a:rPr>
              <a:t>carreras</a:t>
            </a:r>
            <a:endParaRPr lang="es-MX" sz="1600" dirty="0">
              <a:solidFill>
                <a:schemeClr val="bg2">
                  <a:lumMod val="10000"/>
                </a:schemeClr>
              </a:solidFill>
              <a:latin typeface="Algerian" pitchFamily="82" charset="0"/>
            </a:endParaRPr>
          </a:p>
        </p:txBody>
      </p:sp>
    </p:spTree>
    <p:extLst>
      <p:ext uri="{BB962C8B-B14F-4D97-AF65-F5344CB8AC3E}">
        <p14:creationId xmlns:p14="http://schemas.microsoft.com/office/powerpoint/2010/main" val="107202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188640"/>
            <a:ext cx="3009900" cy="3333750"/>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492896"/>
            <a:ext cx="3331211" cy="3564396"/>
          </a:xfrm>
          <a:prstGeom prst="rect">
            <a:avLst/>
          </a:prstGeom>
        </p:spPr>
      </p:pic>
      <p:sp>
        <p:nvSpPr>
          <p:cNvPr id="6" name="5 CuadroTexto"/>
          <p:cNvSpPr txBox="1"/>
          <p:nvPr/>
        </p:nvSpPr>
        <p:spPr>
          <a:xfrm rot="163561">
            <a:off x="3255974" y="1372617"/>
            <a:ext cx="2840973"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MX" sz="2800" dirty="0" smtClean="0">
                <a:solidFill>
                  <a:schemeClr val="bg2">
                    <a:lumMod val="10000"/>
                  </a:schemeClr>
                </a:solidFill>
                <a:latin typeface="Algerian" pitchFamily="82" charset="0"/>
              </a:rPr>
              <a:t>Tiro con arco</a:t>
            </a:r>
            <a:endParaRPr lang="es-MX" sz="1600" dirty="0">
              <a:solidFill>
                <a:schemeClr val="bg2">
                  <a:lumMod val="10000"/>
                </a:schemeClr>
              </a:solidFill>
              <a:latin typeface="Algerian" pitchFamily="82" charset="0"/>
            </a:endParaRPr>
          </a:p>
        </p:txBody>
      </p:sp>
      <p:sp>
        <p:nvSpPr>
          <p:cNvPr id="7" name="6 CuadroTexto"/>
          <p:cNvSpPr txBox="1"/>
          <p:nvPr/>
        </p:nvSpPr>
        <p:spPr>
          <a:xfrm rot="163561">
            <a:off x="3429869" y="5399458"/>
            <a:ext cx="432061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MX" sz="2800" dirty="0" smtClean="0">
                <a:solidFill>
                  <a:schemeClr val="bg2">
                    <a:lumMod val="10000"/>
                  </a:schemeClr>
                </a:solidFill>
                <a:latin typeface="Algerian" pitchFamily="82" charset="0"/>
              </a:rPr>
              <a:t>Lanzamiento de aros</a:t>
            </a:r>
            <a:endParaRPr lang="es-MX" sz="1600" dirty="0">
              <a:solidFill>
                <a:schemeClr val="bg2">
                  <a:lumMod val="10000"/>
                </a:schemeClr>
              </a:solidFill>
              <a:latin typeface="Algerian" pitchFamily="82" charset="0"/>
            </a:endParaRPr>
          </a:p>
        </p:txBody>
      </p:sp>
    </p:spTree>
    <p:extLst>
      <p:ext uri="{BB962C8B-B14F-4D97-AF65-F5344CB8AC3E}">
        <p14:creationId xmlns:p14="http://schemas.microsoft.com/office/powerpoint/2010/main" val="15072233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95832" y="620688"/>
            <a:ext cx="7920880" cy="1323439"/>
          </a:xfrm>
          <a:prstGeom prst="rect">
            <a:avLst/>
          </a:prstGeom>
        </p:spPr>
        <p:txBody>
          <a:bodyPr wrap="square">
            <a:spAutoFit/>
          </a:bodyPr>
          <a:lstStyle/>
          <a:p>
            <a:pPr algn="ctr"/>
            <a:r>
              <a:rPr lang="es-MX" sz="8000" dirty="0" smtClean="0">
                <a:solidFill>
                  <a:schemeClr val="tx1">
                    <a:lumMod val="50000"/>
                  </a:schemeClr>
                </a:solidFill>
                <a:effectLst>
                  <a:reflection blurRad="6350" stA="55000" endA="50" endPos="85000" dist="29997" dir="5400000" sy="-100000" algn="bl" rotWithShape="0"/>
                </a:effectLst>
                <a:latin typeface="Algerian" pitchFamily="82" charset="0"/>
              </a:rPr>
              <a:t>literatura</a:t>
            </a:r>
            <a:endParaRPr lang="es-MX" sz="8000" dirty="0">
              <a:solidFill>
                <a:schemeClr val="tx1">
                  <a:lumMod val="50000"/>
                </a:schemeClr>
              </a:solidFill>
              <a:effectLst>
                <a:reflection blurRad="6350" stA="55000" endA="50" endPos="85000" dist="29997" dir="5400000" sy="-100000" algn="bl" rotWithShape="0"/>
              </a:effectLst>
              <a:latin typeface="Algerian" pitchFamily="82" charset="0"/>
            </a:endParaRPr>
          </a:p>
        </p:txBody>
      </p:sp>
      <p:pic>
        <p:nvPicPr>
          <p:cNvPr id="3076" name="Picture 4" descr="https://encrypted-tbn3.gstatic.com/images?q=tbn:ANd9GcQNI0TMRHkdqsdGmaDVPAMvkyYUZVriVFNhh5SmEhLB0L1bS-k0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98312">
            <a:off x="1345791" y="2574577"/>
            <a:ext cx="2917704" cy="356448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2.gstatic.com/images?q=tbn:ANd9GcSy6Q9aqg0mtxri68NHF40Fk6jqarYncKkwkYLoc5geAgT8HdJ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02842">
            <a:off x="4398019" y="2335277"/>
            <a:ext cx="2567037" cy="4043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46891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5266928" cy="922114"/>
          </a:xfrm>
        </p:spPr>
        <p:txBody>
          <a:bodyPr>
            <a:normAutofit fontScale="90000"/>
          </a:bodyPr>
          <a:lstStyle/>
          <a:p>
            <a:r>
              <a:rPr lang="es-MX" dirty="0" smtClean="0">
                <a:solidFill>
                  <a:schemeClr val="bg2">
                    <a:lumMod val="10000"/>
                  </a:schemeClr>
                </a:solidFill>
                <a:effectLst>
                  <a:reflection blurRad="6350" stA="55000" endA="50" endPos="85000" dist="29997" dir="5400000" sy="-100000" algn="bl" rotWithShape="0"/>
                </a:effectLst>
                <a:latin typeface="Algerian" pitchFamily="82" charset="0"/>
              </a:rPr>
              <a:t>La odisea</a:t>
            </a:r>
            <a:r>
              <a:rPr lang="es-MX" dirty="0">
                <a:solidFill>
                  <a:schemeClr val="tx1">
                    <a:lumMod val="50000"/>
                  </a:schemeClr>
                </a:solidFill>
                <a:effectLst>
                  <a:reflection blurRad="6350" stA="55000" endA="50" endPos="85000" dist="29997" dir="5400000" sy="-100000" algn="bl" rotWithShape="0"/>
                </a:effectLst>
                <a:latin typeface="Algerian" pitchFamily="82" charset="0"/>
              </a:rPr>
              <a:t/>
            </a:r>
            <a:br>
              <a:rPr lang="es-MX" dirty="0">
                <a:solidFill>
                  <a:schemeClr val="tx1">
                    <a:lumMod val="50000"/>
                  </a:schemeClr>
                </a:solidFill>
                <a:effectLst>
                  <a:reflection blurRad="6350" stA="55000" endA="50" endPos="85000" dist="29997" dir="5400000" sy="-100000" algn="bl" rotWithShape="0"/>
                </a:effectLst>
                <a:latin typeface="Algerian" pitchFamily="82" charset="0"/>
              </a:rPr>
            </a:br>
            <a:endParaRPr lang="es-MX" dirty="0"/>
          </a:p>
        </p:txBody>
      </p:sp>
      <p:sp>
        <p:nvSpPr>
          <p:cNvPr id="4" name="3 Rectángulo"/>
          <p:cNvSpPr/>
          <p:nvPr/>
        </p:nvSpPr>
        <p:spPr>
          <a:xfrm>
            <a:off x="209064" y="831984"/>
            <a:ext cx="8683416" cy="4955203"/>
          </a:xfrm>
          <a:prstGeom prst="rect">
            <a:avLst/>
          </a:prstGeom>
        </p:spPr>
        <p:txBody>
          <a:bodyPr wrap="square">
            <a:spAutoFit/>
          </a:bodyPr>
          <a:lstStyle/>
          <a:p>
            <a:r>
              <a:rPr lang="es-MX" sz="3200" dirty="0" smtClean="0">
                <a:latin typeface="Imprint MT Shadow" pitchFamily="82" charset="0"/>
              </a:rPr>
              <a:t>La Odisea (en griego: </a:t>
            </a:r>
            <a:r>
              <a:rPr lang="es-MX" sz="3200" dirty="0" err="1" smtClean="0">
                <a:latin typeface="Imprint MT Shadow" pitchFamily="82" charset="0"/>
              </a:rPr>
              <a:t>Ὀδύσσει</a:t>
            </a:r>
            <a:r>
              <a:rPr lang="es-MX" sz="3200" dirty="0" smtClean="0">
                <a:latin typeface="Imprint MT Shadow" pitchFamily="82" charset="0"/>
              </a:rPr>
              <a:t>α, Odýsseia) es un poema épico griego compuesto por 24 cantos, atribuido al poeta griego Homero. Se cree que fue escrito en el siglo VIII a. C., en los asentamientos que Grecia tenía en la costa oeste del Asia Menor (actual Turquía asiática). Según otros autores, la Odisea se completa en el siglo VII a. C. a partir de poemas que sólo describían partes de la obra actual.</a:t>
            </a:r>
          </a:p>
          <a:p>
            <a:endParaRPr lang="es-MX" sz="2800" dirty="0">
              <a:latin typeface="Imprint MT Shadow" pitchFamily="82" charset="0"/>
            </a:endParaRPr>
          </a:p>
        </p:txBody>
      </p:sp>
    </p:spTree>
    <p:extLst>
      <p:ext uri="{BB962C8B-B14F-4D97-AF65-F5344CB8AC3E}">
        <p14:creationId xmlns:p14="http://schemas.microsoft.com/office/powerpoint/2010/main" val="164813628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332656"/>
            <a:ext cx="5581326" cy="4955203"/>
          </a:xfrm>
          <a:prstGeom prst="rect">
            <a:avLst/>
          </a:prstGeom>
        </p:spPr>
        <p:txBody>
          <a:bodyPr wrap="square">
            <a:spAutoFit/>
          </a:bodyPr>
          <a:lstStyle/>
          <a:p>
            <a:pPr algn="just"/>
            <a:r>
              <a:rPr lang="es-MX" sz="2400" dirty="0" smtClean="0">
                <a:solidFill>
                  <a:schemeClr val="bg2">
                    <a:lumMod val="10000"/>
                  </a:schemeClr>
                </a:solidFill>
                <a:latin typeface="Imprint MT Shadow" pitchFamily="82" charset="0"/>
              </a:rPr>
              <a:t> Fue originalmente escrita en lo que se ha llamado dialecto homérico. Narra la vuelta a casa del héroe griego Odiseo (Ulises en latín) tras la Guerra de Troya. Odiseo tarda diez años en regresar a la isla de Ítaca, donde poseía el título de rey, período durante el cual su hijo Telémaco y su esposa Penélope han de tolerar en su palacio a los pretendientes que buscan desposarla (pues ya creían muerto a Odiseo), al mismo tiempo que consumen los bienes de la familia.</a:t>
            </a:r>
          </a:p>
          <a:p>
            <a:endParaRPr lang="es-MX" sz="2800" dirty="0">
              <a:solidFill>
                <a:schemeClr val="bg2">
                  <a:lumMod val="10000"/>
                </a:schemeClr>
              </a:solidFill>
              <a:latin typeface="Imprint MT Shadow" pitchFamily="82" charset="0"/>
            </a:endParaRPr>
          </a:p>
        </p:txBody>
      </p:sp>
      <p:sp>
        <p:nvSpPr>
          <p:cNvPr id="5" name="AutoShape 2" descr="data:image/jpeg;base64,/9j/4AAQSkZJRgABAQAAAQABAAD/2wCEAAkGBhMSERUUEhQVFRUVGBgYGRgYGBgXHBcaGhwYFxccHBkYHCYeHRojHhUYHy8gJCcpLCwsFx4xNTAqNSYrLCkBCQoKDgwOGg8PGiwfHCQpKSwpKSwpKSksLCkpKSwpKSwpKSkpKSkpLCkpLCksLCwsKSk1KSkpLCksLCwpLCksKf/AABEIAPAA0gMBIgACEQEDEQH/xAAcAAACAgMBAQAAAAAAAAAAAAAEBQMGAQIHAAj/xABFEAACAQIEAwYDBQYFAgQHAAABAhEAAwQSITEFQVEGEyJhcYGRobEHMkLB0RQjUmLh8BVygpLxJFNDorLiFhc0Y3PC0v/EABoBAAMBAQEBAAAAAAAAAAAAAAECAwQABQb/xAAkEQACAgMBAAEFAAMAAAAAAAAAAQIRAxIhMUEEEyJRYTJxgf/aAAwDAQACEQMRAD8AU8TeF8OjMxO/M1vh7GVCP4dfj4j9aW2m7y7OsLt6x+tNrLz7qB7150ucNy6b4i5mQN6GorokeoqVUBSPUeemlRhtPlUhvgAmo2bSpbixIoe8dB860IkyHLMVMK1QfStgKYmZFSGoia3z0KDZthxq1Q2t29RReGH3j6UKv3m9YpI+safiN6xWRXiKoRMzRmHfwabqdP7+NBUVw5/FHUVWEqZPJH8Qywu46Ej23HyiiMtQ4C1JA3kFZPNl/wDbFOF4YQJOlerCaaR5U07Fht17u6MXClvuyfatf2fKYNOydM0ttU63SKyLXlUV28E28R+lI1FfAycn4HWMZ1qPH8ZCKQpBY/AUou3GbnHpUJtVncUa4p101LsxneeZqQ2yu5qRLU0allSPECfSqWjqZXXt6nXnXqaPYWT616pUGgPF4XurikaBgfLUGakVgOmjfXb60645wNjh2uKNU101Mc/lVcs3Qf8AUPpsfp8KwfVRSnaPS+nk3DvoeDBI9x+dCF/ER11rJu6K3sf79ahunxTWdIu2evDY+3pQd8yfl8xRd06GgVM61SJGbJkOnrNerI2rNMJZrFZAqWzYLAkAwOcE69KinyI9a6/go4ySthvD7cg0Dlhm9aacGQFDmMCai4nb1UjZlJBPrA99KlB/kyk1+KAq9WK9VTOz1bK5BkVrWyrRQGWHC31+8ogqFu/7TkuAe0U7bEwRr+dVXAYmCgOxLKf8rafWDTbBkhY5qSD+XyitmN2jDPH0Ov4kcgQes/lQNx2PnUjDWtVEedarE0BTeJ5keVeyVvcsQJFbYNS0SNKSckotjKPSWzwospb5f1qAWoMHlT2/iiqyADA0XqN4+VV9r4LtG0yPQgH6kiseCbnJlZRontIK3NutLd2R0qa351rEFty6ZOnOvVm5b1OvM1muOLYuK1KkkqdxO451zjjlsYa666lCcyR/Cf0q4Xr+ulL+NcI/aLRA++NV0nXp6Gs+SCZeGTViW0wZYBkMJB9TW+WVgjXb3pHwPFFWNttNCyz+Ej7y06LeIcw3yNYXHVmyMtlYPiNhG+3woVV/M1NiT4vaPc/0rCjn7fCnQjNhXiayals4R3BKAkDny+NGTSR0YuXEG8Mwd6+pyuyW0OX92FOsTJlgY3PPakviF1pZmHItv8KYGzcS2e7eC+hUc+nvqfWh+EcMu3Xy5TJO55dalFpOzVki6obcK0tt6n8qxwvC9/ZxCzLW27xZ5DmB86Js4Pug6yGgnUe1e7F3Sr35GkQfnU4PrFycSQgFeojE2stxh5mPTcVARWgymVFZFeWtqcU3tiQddQJ/v4U9wt4ZgR/4i5v9Q8LUhtNB+Xsd6YcPxJECNUbMPTYx9apjlqxZeDoGorjkcpmp8nStktztr5VsuyBCRI03rYLAqRiB5eVC/t6NnA0yn1BqeR3Fo5BaOWAJO3KlfCbEpP8AM31ow3hG+hrTgwHcIeoP1NZvp/WMbIpEgj0MVJkFbNcFROpO1b/SbALhMnTma9Wt234j6ms0aAH2wJk6k8uUUZauZRofOlyYkCfrWq3idB8aztWV4UbtCot4liOVwnTo3j/Om9q8HTTyNAdrcPF5jvKo3rup+le4Zab9nVxJgshHPqPl9KzzjZaEq4Fqu5PKT8dB7RXgIA61jv5j+Y/IaflWztNSKnrYkx/cV0HsDjluWHTTR2E7dI+Qrn/fnu2URsfWdPlTTsXca3cIM5bkERyIMA++1ZZy6elDBWNNFv49wxQjpBmCVMT0n3pDZuXbbBBLjLKvzGmx5U57QcdxVpB3dtLggknmOmnPnVKxXaW/dgNKDfQR70YqzPVejr9iNvDBmYSwEjoSddZ3qtYMsbrBTEgkwd4onDBWBJZmZgWykeFZOvqdBQmAuBXLDYSNRueg8qMUkMqlTZvWRWAJrfLpWgwvjMLW6itFFbg0wpl0ip9QwPofaINRnWpRquu4PyI2+I+dd82Ac4LFEoOo0P8AfpFSPen+lKrN+OYyn5Gihd6VtxyTRCXAoa7nzpOuKtpeuKDKsI32JGvKpeI4kquUbn+g/OlmMdVyqv4dD67/ABqeRlIKwm1jSJHLl5c6PwLHu1UdNKSPdjXkRVz4Pw8KiSPFAPxpcNK2Ca+Ae5g3Amj8NgAfvdaNOFBgHapmtdNBWlyAoIQ3cMMxgaSaxWbhuyf3bb9R+lepbY2qK/accz86J/aSBoYFKFxAjSK1N49aNCIh7RmWQnmCvzmg+zeLIR1kiCxH+ZlySesa1NxE6L/moTgbkXHA8/kT+tZ2Ohxcwgz/ALsaKokdSZ29h86jVp/rpFG4e2dSTufhEgfKt72FD+R61OUKVlou2kBWWjNOimBPp09Zp9wkglQo5qAPKf0pFi7IWFJ1EfU1Yeyg/wCoWfwkx8NK8yUrlw+hgvt4mv4WjHXFBKww8MbHzqj8VAYjQ6JAMH3MdaufafiBt6yZ2Mef6fnVPuWmfXMTExHn1J500WkzNDC8iteA3BsP+5PIgn196XWQZbWdekbelMeHMwF0TAVgY9QRM0ssXh4pjc1fHXbMOW4vVE6kASazbvK2xoLHXZUR1pet4zpoZFaF/DK4ssFer1eAoim9s1NaO4/ikfmPpQSXsxgVMboUxOtBnJBAk6HcgH0j+zRGHeTlOlQu4UnXaD7NtUd58pECQdR6f8/SmhOgONh3FMH+7zD7ymT6c/ypBjLmZpjVgCfWN/hFPDjfAVY8t/yNKJFGcldoOOLNAwgDoauvCuM96sgRBj4ACqS7dNae4LtAFUKqKGG5Y6H2FCE4r0Mscm+F3s6gTW125BVdZMnfkPLnQnCsb3tpXiCTqOkb0XZUOQzAnLMcq1EzxY/3NeqG7h/EdX3P4j+terjjk3eVIHEb0IzeVbTVbMds2xx8IPQj5mgsDfyX3883zg1PitEbyy/Wl+Q/tDAanl8Kyy/yZqwvyx9f4i6QZEGNOnv70euKG8ikTcLvErmE+QMmm2B4flyq4LXD+GIA5yTv5VFT0j+ZqlCTknjJ0w+ZWuMcwQbDnr/WjOC4kriLZOkn6iBWFvRbuMQqGCAJHKeVYtXCFViNRBnzAmsE69R7eJucXf6H3azFg6E6xMfSl2BszbMggDz/ACqTj1xmsd9sdBrz56/GmPYkrds3GYAttl6RzpKY2PMoQqis4L798csif+o1XYmemarAMT/1mIAEBlIj0af1qus+nkGb30rVjXp5OaW7s1v3gDFBtcJOmnpRf7J3oGXRuhpjgOGC2jPcHiGkT571dSUemZxcuEXBhcaVUFoj26Cupn7PbNuyTdZjcjVpgAxqI/OuZ28KQvfNJXUIqmC5HPyAqzcV7f5rQtMl7PljKVA165if1oqSkxFCUV4IrGBJuEKMwAOv3eenvQd+0VY5pmn3BrpNliSqlng8sojzpbdseIkjMPPTT0BqTfS+tkqWS1pN9nt++jIfhPwrFtptyTOU/Jh+opx3doWS1lgyqQYgyCo+kMaXFSpKEQrmAY66ry5HSuQrjTpg915UE0Kj7jnW15DkkSzA6jyOh+YqHCIc0tpXdZZVrwb3CptgAIORBGp6mgMPhTmGgA8pOlEWlk8pnfcEdKY274+6yhT15fWpW0GPAjhvGTYUKBI6Hr61ZsHx22wB1+sVSeIls0TMe0ih8PcdDKsdOQP5c604cjXpDNC/yiXt+J25Pi+Rr1Uz/GP8n/mr1afuRMlSK0npFGYK8qK7kSw0RTzJ6+VRXcLroh+P6CsjDMCJQjzP5SNTViUV09xF0eyCrZmyrmAjrqTGxnT0oCy2XGTt19I196MvWn/eM34gCTAE6zqOXtS/Fj/qjHOPmBWS6tmuPqLDwUtfu5SctoDWNC3SW3qy4h7WGVmtIuaBO8DpE0s4PltDTcjWag43ii6xykSZrzpOU5dPUi1GHA3sxwT9uuPcuMFVRtvJJMCOlEcS4JdtgllIVTBPLoPyoH7OuIFHYT4WLD3XUCuhY+8GQqwkGJBnnr9RWnJiT8M+D6yWKTvqKJx8uMPZBkq5APlGv5VnsXist5kMjvNo5MJOvlFHdpY/Zl10Ro094n40s7M4pRi7bMRG08hKkfGoRhaZeebtL5FvGka1xC5m0ksPlSe2wA1Gsmrj9qFkZ7N0aEj/AJqgXL8OdatFWjLIKtsQ8jcU34ZaF7EIL0i2TrvrGw0pFhGzuPM10HE4EW8PKxmABkdahmk4uhsa7Y5udnrLBWCiFnKJga9RQp4TaxCksAYJ5wdDpUa48FY129h5+tC4DHEK6gj72npU7bZsdI9i+EYe0JcFgJOWZjQdKTWeFvo7W2Nli0ZfFk5a9KvfA7Ie2wCAsx1LRliI0nU0zs4hLNvIBMmSevXTYfOtigkrbMcm2xV2S4PZe2WsOQyk/eghvIjpSztTaZr5ViRBAnZQRvHLfWnvDHt4cNkUrmzS2X+L+bavcRsK2FdcrHZw51WZA0f0J0qqSlEn8nPuMYTurp+66dV5TyoU4VWBKa/Ueq86Kx111Ziv4PmoMGBGu4oEIG1tkpdnbkfQ8vTWosL8I7CFOhHXl8qNTFA6MAoO/n6V5bhkd4O7fqBo3qOY8xUyoEMsIB/EviQ+x1FB9OQPiBBBnMOUnUVolw5ZzKJJg8vjRWITKNNUPXUexG1R4eyDJtssAahvoOvwFNFcOcgYs/VP9tYpt+wpzt/Ij5Zq9TUTEj4cjVWM+o/I1oM0E555czE8/ajDbZYJQ6idj+lKsRimeYI02A+GtehIxxhb4GYjBxbbxE+EelK76BMU7nXJEL1aBAPlvPtVoQqUA7t31U5gjkTA8OggifOqrjCLt9yAFLuTBlY8QEAH12rHf7NSxtdC8LxG67nKJknKBpFbYvFyhYkAkkRrOkctt6Z8KtWrNy6C6zZadSOWsAVW+M47vbrNtJJA0Ag61OMdpDuckgzhuKNs6My6zIgx1p1e7WYgg6iBz1O20jaqTbxDcjpU68TYc6o4y/YqcfkuuCxz38PfQ6sozjTkKTO5VNAZ8LDX3NZ4P2wW2SbisZEQsbc+lQ4DH27lwjxQuYiRrlGok7TBHOp042O6bRbe293vrGHcf9oP7SBXPr1slyRtV84nj7T4ZbTOlu7aUr4zlBgwyjzBUH/UKS8L7I38QhaybD7kqLqZgPNZmpwdFZmOxvDBdvr0WWb6CrNfx+Ga6yX2ZUTWULKzSIgZec0l7L99hnchFIYZSMy5hHlOlDvw28z6gSW66kk6CkfZWcmkdLvcHt47DLewjagZYYRJX8LDcN586U9leDFe+N9CrAZfEICgjUjkTtrRHZXEDB21IDs9yGuJygyCFH8Qyg+Yq3LxPC4lJDLroVOhB56HXSnteoW3ZW8LjAloIPCwETA94zae9A4Bc11LZZsrmJAn2jlPXlTg8HtXrrBS7DMJnQa6aRPQmpbnY25ayvbfM1syCdPTSpvaT74ddFgvYJbVnTYKd/ERH1rkWL406u4TSzccSu0neYG39a7BjiUsF3MvkE+pEaCuE8XuFrmoAKNlMCNuv61Xx8FT4MeK4+2e4aGYtZi4M34szrI8yoUkUHd4eigNLGTIU6GPbX+xR+Ewyd2MRcy92hy78zBEjeNfrSi9avuxdSrMdYQiQDsIMHaKOt9Fc6dBiozALlLry6pPQ9Kkwqw5Fs+EHxZoiB945TqIpffxLEBb3eWXIkHUTBGpU79JFSYTs5i28VkC5lmcrgaHX8cE/lRpAthlrEW8zd3AIJhVOYN038Pwoa3jEINsxac7yN/LyHpWuK4a5Aa7Ze04/wDECnK3qQIHtQ1y4fu4gSDEXF+WopkkL0Ly3v4l/wB9erT/AAhP+43zr1E4K4ln2NxzrtDHfzpJdtHMF38Rkanb+Ub0zt33A1ZoG2tRqEuGHzq4YkMsDf6+laZS3TJQjKPSfBibWabgALCQyptoPBE7jeq5axH70RDMcwXQE5idPfSrVjgCEB5ltdi2RSST5kmqWlwlxGkmZ6DmRUlBUWc2w/FuXZsxHesVB1y6dPXzpfjbTg5WzKoGkjONNo3ms35chgJUkqCeZUZj5zGtYwuMcGAPCP4p/wCQfOla5w5NkL3P/wAceasn0rQKp5f7WU/WnXdoVFwm6FZiq28yGW02d9Ao6mleNtMrHMoUcs6qfgV3pbZRSB3sKNTmHkVn5ijrdsWrVxmYBrq92g1HhkF2I6aADrJqLhLwTdZVFu3udgx1AUDnr8PhTPCEXmbMq3Sx26ADZPLlHOkk2gNoG46rFbBYglkkz/FoG9/CtXb7FMF/1OJc/hsACCTBZj//ABVO7U4m3ks5c2eXzSoyiYOWf4hp8asP2N8fSzjWRjAvIF2GrBpH1NFN0HhVeO27iYy9JKsbjTBI5+VM+CrlhnLFiYHibTmCBO9W77Rfs6xPf3cVbVXtN4iFJDL6jn7VUsLgiAzNLMQYOu3LcaUmRqhlQx7Tm5+5Fq4Qxs98YJEZ2bIJnQkLP+oUo4Rxq4lxMzk5jEuSSh6Tzpp2pa41vCXoyoLLWcwEgm2zxI9DuaqiWyWVmYQWB56flTR11O1a6db7N9oMTaKgKH7zVRqTPn/fOurYbDEoM+8aiuZfZ+lw31uFZHiCluhiCK6yKOFXGyeSTT4LsdZEaifyqndr+yqXbL30K27qgkkL98AbH9asfarjAs2zzMGq/wAG4k2Js4hmGiuUC/6JP1oNrajldWVDsXwn9qV7LiEK3EOmzGAvvIqkXFKkq+pQlTPLKSrDy2NX3A458Hbvd2NbgJDR90yIPwzfXlXOMSSWMasxy+pJn333p/VQrDGuvdtKHlmV8qGSYXLLL/lkqf8AmisJxO/Ztm2rEBpHhkyI1GlbcGxFtb6oYKroCSAM25Yz1/8A1FOeNJIW4hGfmUAUH4VN8dDo37O9qSoKo2+mRzK+xNB47G/vzlQIhAJTTKTzIFDnh/d2tQJZpMwYHLXpQgxgko65gNuRHoenlTwRKXg0OK/+23x/pWaXZbf/AHG/216rf8J0ya/bLMF1IHIb0PxTB3DctBEIIP4tzG8x5U8uWcgOc5WInLpMefOk5fxCG1naeR0/Oqa6ib7EuIvQoM692zHyzGPYxVStPEr1G/py99PhVw7SL3du5sJdLSiP4AGf56VUrVszJgySKSPjLBuCBa1kBhg/eJPMwQ49YOgod8K7zIOfUydvcnaKYrwG89sXFACjOecgWspJ0G5NwBRuSaGvNmEMzEeZMe9SY9UKeJ4oFgiElEAVT/FEktHmSTWcNxHKpVkz+R2/Wt8SgY6yYpfiljrrTa8OQzxBGIAi5DDa2RlWOigafHyqLC4xrClXUzup29fFSkHpNMMNxggZXAdeYImKDiEc4q+MbbZ8wQ2dkInMG3YkbsdBPlQOC4ayEsWy5XhTsSwE6e1MuF4W2Ve5ZkBotuuhjN4tD08O/KhL1xJKlDKtzaQRE6E7GpfNIZOztfYXt93yLbvxnAmY+8Ovr1qy8U4Bg8QRcuqCV1OpUEdGj7wr55OOhAytlg6Ab6ba9Kt9rtdisRYFm0ha5AXNI1/myga+5ipu16GkwHtv2nF5jhcPatrh0fTKN4kzvprSfB9hcTcQO0Ip2zGPParXa7KLhbQa5BuMQW6LziedWPtVjkQMSdSFgDpHSkU2/CuqYZ2X/dmySghRle4DpooA+B8q6EMSCJBBHWuUdmu3OHydzchMsiSBB1Pzq34Tj2HIAt3R03q8JaxonKGzEPbXE5gW1jX2A1nWl/2e4q4O/wC+VltXlS6ukyCe70j8R6CnHaLi1q0hDZWzTlG89dOnnSfsXxJ7mKYNpnQ5TyWNlUcvvzp0oQ/zG1aiAdtcFd7y8iSXcrkRBJIAIiBpIVZI33rn1vwr3jSGjLbBB3b7zeyiPU+Vd8fsyneOyvkvxNsK0Mq7ExvBJ1PnVDxvEcCttla1+0OzGAxKi2g0GpX753kcz8a10jTfhzi1YzOq2zJPMfPSrSlhkygnMBp6ULwy1btOzKGAjTMQxQTr4hy21NS2+LKWK7a0klbEtr0YOM4igcRwDvXXIYYkA66R1rz4vxEA/Oi+GYrKwnUmjFtMX1dGA+zded3/AMv/ALqxVjTiDkAgDUdR+teqm4msP2VzjeBW0e7e0QymCTrI5GB13qDh+Fsp+/jOLckAgCX+7bQDc5mj2Bpp2sY4m+zrqoCoYmfCNW103pFhry2CubUKxYAkAM4nIT/KP1p5Tfh0YKxb2xYoyWXILKO9c9bl0Bm+ANVfvSCeYPnHlTPiaXXY3HYOWYljzBOh35DalGSGjlOuximVa0V+bOq9hON/tVhrDrNywmZGH4lXLGb+dcqAN0UdKofHzkvXl/CGOwgQdQPI7z5zXQ/se4eLeExOKYfebu0/ypqx92YD/TXLOPYsteusPxXG08qz6/lZVytAzExrQmJbwjnrUbOzbVrDKNf+KrQljAYe0EWFLsRJnwqvlA1J9wK2FxAYuA93+JUhPSN/nNJxeaJ1/St8Nba64UtAPNjoI3oav9nWM24hnXu7eW2nSNTHMnm3Late4BHga4+hJhY12A13jnTHgnBLU53uKJSUGY55lYLeGACpPWvW+KWVd1NqQxyzroCY1PSK7zwS/wBGeBdnHuT3hNoIodcy+EwRoT57V1zsLbVrBugIGkjwjRAIOUeQmq32Z4BfxQzWsjWEK2mlhHhOYQDvEgn0rqHZzszbw9g2VPMkkayT/wAVLNC0Njn+RRu1+LJWOWYD86rfHsabjDXSAJ6bCrl224MEWFOxn41V8dwLMZB0YAj4c/esq4+ml+BfYDsWt9TeuglJIQfxRufSrNxLgGDRY7hFPUDKfkaZ/Zh/9ELZ3tEoffUfI0J2/fJbY+sEcq0UqJJuyonsyrXQPGQOrFoB9dhV27Pdm1t3luBQSiEgHkT4Tr6VVexXEC1sliSxJUz0X/mnfC+2NsY02bjBVuJkRyYGcGQCfMUMcVYcjdF2GAFq6bgI/eE55EkkgBQG/Cog6edcH4latjFXLdpjl7xkVicxOViJPkY09q7N2m7RLh0lyoYoYBMwY3ga7xXAMZxWCuuYCFXloDJPxJNUn6Li4rLZwjg5ui6JgqGDGQFKgFpJ6mAI86pR4cywWlTodiNSJ3OlWJe1VxLJQGFac0RqTuW015UoxfGrl0BSzFQZA5D0FUgZsq+bIbbMP+Pzo/Ds0yxhfLegRe5EmiMFYZy3d6kKWPkBuatqjJux8vF7YEd0dPMV6kGb+asUdEHZlz7YvcTvUKlQHmQD4jsF/wAsa1UsTjluIiCVIIEsSRB01noTtXWe0eDGMRMmjAnPJy5ZiGkx0Pxqn8U7CgEfvcPbPNRcd29dFI86yRyR16bqa+CkY/KtxkQ5gpjPBh40JHQHegcDw9r963YT79x1QepMawNgCasnE+xt21Za53i3ACPCisxg850+Ypx9kfZW4+J/a2EWrBYq5iHcqVAHkJknrpRUk/Bkjo/G7drAcMa0hIW3aygzqWPM+ZJJ96+cMTixrPnPmTXUftX7brdU4dNAG8R6/wBK4+4k6frTJWGXEF2LsmBv/ZqPE3x6g6GmuI4ZbtYZDkuHEMCTrmVRmy/dXUNz1kGRSVrTHU7jyI+PKm1onsjW2BAWNSfrtW/c6Ec9aa8M4QLk5bjLc05CIOuhBphgexwhyzA6EzMbGNOpNcK5iA4kqoH4uR6U04Fw/vLgNxM9tBmcZo0MjrrrGg1pjgeyVx2GVdNY8JY6bnKoLRy9atWK7KvhhbQpAYKTcGgK6HVZ8IkzrrpsKVgTHnZPAYq7aVWs20sjxJmQLMaCFUzEc66BhHyGIAkDQTAjTQHalFjjkIu0RoQfrWf8RDssH361FyZrhBLoVx7hq3QDzGtUy9bZLwtnKqmYPnGg96uwuQJJqi/aDilKkA6kiI3BGoNRasqiTsv2kGGxXdNAS6cvTXdfzFW/tzgRewzeakj21rh3A2fF4yxbZ4JcMzbaLrp51f8At52oy2+4U6neN4q3ionauyjdnOKG07Tsx+Y0n6Uq7SYkm5prGvvRGJthGlZg7eVKMYWJ1/v86fHFk8sl8ArY9hpqZ5HrUgaCOZjUdKjxVrKEnnqP76a074lwLuUt5LpdrtovABWB4p381IqtWZtqFF/ihjLEAH+/rWiYk/2T+VdW+yDsNhsRhrl69bW4xukLmEwFHQ9SatnEfsrwjEkWLfpBX4ZaaLp8BKHycBGJPWmfB+KtbuBgf5TpMg7jz9Ku3aD7MLVs5kDprsSSppZjcDbKLbsWUz/iJMPI2A68zNPaJSg0ajhds6/tGHE6we9BHqO7rFKzikGhOo0Oh3HvXqNoWmdF7b8bXOLFsqWYy7CDynKI/ENzVO4H2kuWMQCDmQyMu0zpIPXmOVI7vFgLjMNS+b2JOmvOhXvA3EVd1iI8jINeesdKj2VTpI7tg+L28QjNaYELH3gTBO0j1kaUk7T9rnwtlrSplDLMiPDOkrHImfgar2B7WLh73eMhIuW8rqmhJGzDoZ1mq92q4t3rh1UgAagkk7yCRsPb1qOOPRcq1KpxO6WZmY6mYHvzHpUXDcQ1pu8QlWGoiPodxWcXdzmcoX0odgeVb1wyOdjAcVdrpZBBZthCSTpp0q+8Nv4q5ebDo2S7P3XCTCbkFxBVgRBOhI6muaLZ2A1o27fJCK7M2QQoLEgCZgA6AeQ0o7UTbR0ziHYzELZLX7Nu1dDwsQGeYbMFQxlkwdBqTyij+z32OvdFu5fuRbYh3tSQx0Bylss78wdjXO8P2jZWzKMvhyQjFCRzBI5GBsBV4sfaNeKWXYZWCuihSyqo8AWTlM/cIknZ2oWjhz/8FMMOjX75wNyxnUC057oAvK/vGknxMdzsROtN07HtkPf4gPiWACliMuUHQRpJIqkdrO26YvCvbvWu6YYgEG2pcyMzgqGYaHWc0jUwNiKvhePsLll17xTZAAOQGY5xyPnvR54FujpOKtXWtuMs5JUwpIGX723SkXBOPWrBZb97MCwK5YIGsQpGx6g6ULxTtzevbMVWS0McurABto0PSkd3Es7Bi9hYOkhRHQeNNai0kyimzqacdRlhWEeczH51z7tazliwaRrUuD4mLnhDByNymgPwA+lN+F9lbmMJiLdsaM7D5AHc1Ou0WvlnPuAXjbvo0ZmUz4dSKd8RZ7zs+gbkpBk+h2+NXnE8D4VgwBeY3mj8bHT/AEpA+M1OMLwxsGb9uzaDQRB/CZyyZb3rpiwTOcYrChGPeOQFAkiADPQfenemAx2HjLayW1kSJLZoAgnczoTpFG47h6rb7x9UYQSNMvt0qp8H46MDjluoc6CMwMEFeY1B5UMGdy4Vz/TJK0x0nDrADXcQucuBkyMy5DJOYA/e/DA21PSmnHbaX7Iv3RlzDINSpW2vKNpmST/NpV/fC4LGZjhmtZwAT3eXMsiQDIjY9ORpFi+xgAOVzcbo8gCd5ykfStKlZgeORWfs149cwly4iDNa0Z5YCNQoI8zI+NdzwnE1dQa4RisBjbNzXKqHnbIdByGaRPxroXYO5dRIvuTmKtJ1J3B16bfCiGLfyXDHPbYQRoevOuUdueHrh2zWcvi0I006weVdA7XcXtrZOUiQP7Ncc4txhr4EkkDrSykN6L2sGfw/AV6oCG/ir1DZh1IO0PBLuGuEtbdbZ+6XRlnpuImNa92YwGe+rHkP6VZOG4e7jr622L3NPFJLFVmCQXMCr7b7I4PDXF7u3ljbUsSeZJ60PymqNakoFDxvYy5dvJ3egAbM3toKc3fs9F2zkLHPyO/yq6uNIJ8I2FRNisutGMFH0Wc1M4nx7sniMLdVPA+fRco3PSDtTTh/2VXXUPiLotTsqwSPU6CfIU545duXsUjahUO/SmGC4+1w5DrGk9RRciOiEf8A8prRU5b9wsNvuR8qrPEuw1+04EhlkDNtEmK6WeOJaMxIB1jpzrGP4pauqCrAhhp9Y9aCmB40zluM7OPhpOIkAqTbZCGW54lWVbpq2vkBVj4DwqxbwNy7ebvGZixta23KouZcuZZIYmSQRpsaj4thkeACZA0GY6GddD7bUixFiTFzXXwmDosGQNNdYoqmTcaI8V2nzyFRLazplUAx0JjX130oZOJKplfcEkT7jWoMZgkUwBcGmzjL7jyoFrZ6UdVdissWHxlq4ZZG9C5IHuRUn7dZW4CLVplkAgjvDEjNodNgaryg71o5MzSuNsMXRduK9qrT3gbNpbVpCYVVVc3KWjXUcqf437TL17DrasW1w6wQzLPp4f1rnFvFpHjUnlINHWcTZUeG4wHQLJpXCvC3321TGZwJIzFs08yR+ZmisPwZmU5ZIGpyS2vKRtv1pGMQmhF31BDA/LSiUkL3i3hMaZM0xtBjahq6E+52xtxe9fCBVAUEAOpLazJBIO2inaNxVKvWwBqQZ2gzE0x4heUwWuM3lv8A+o17hnDO8UsskyAoIWNtZ852oY4a+Gp/VKSph/Y3j74PFI4JgnxDqDXYk7VWyCQRLa9TVB7NdkFVBcvx3mYEJnUiAB4mCAtuTpI2ppxbjgG5GmmiSR70Xwi3bG3Ecabg0B8xuf8Ab0pZZ461swCYkH9apd7FBjmWZk76TUJxPlPr/WkbF14W/jnax2JCELIg6A/UVV7nETtnb40KxnmPQ6VHcU815U6TZ20UT/to616k7XzP3T8BXqr9tk/uo7Z9lWDCWL1w6MzlSTGiqBoPc0F2p7ZPauygV0U5ZAOjdDH1qdu0qYfCZMwLlCcyqBnPMwNjtXHsfjWZmJ1zEg9Y3al/hoVes6dwft2Lt3LcyoInepeMdp0ZxbtMCZEkmFE+fLlXKruOtlVCqysN2LZs2mun4dakscUjRZkkHRZJI29aDTQ1qi7cS4mrTDaA5eYnrWnDscU0tgSevSq8/Fc6BXABBnMJEzoQ3LTrUQxbIORHLxA/SkZ1DnF33uOVGpJgRzJ0q28A+zxgkO7STsBAHvVX7CXg+KBf7qqY5amuw4fiFu3qYgeY+dCLXyBijB/ZvambmZx0J0+Qmn9vhWHwyyERY6ACl3EftAs2xAgfCuW9sPtHe5KodCTsZPy2p/8AQLS9Lt2249hGw9y3lDsyECVGh9dxXD71/ISMg5QdwKNwmO7w+JiZG3nUWIs6GA2u2oA+ddBu+iZHFq0A2sXcX7pj2Gs+vKtTinJ8UEHkRTKxgSxXvXCiAAWPIcgN6sFrAcPsqLjXbdyI8CsST/pHKqmXpXUwj3h+6sbzJTMx/wBoJj0rZey14mANTyIIb/adaIfi1ppEva8RIyEjTlOWg8ZYEh1vAnqXJb9RROJn7LYhQWdciruznIPYtEn0oCzjMh8LGdpB0112rN+1fuQXNx+hJZvSCZrT/B33APwo62gcCsViHJ8Y7wH2itLF5UMrmBBn8JAjbSokS592Z9D/AFrL8NuEfdPwpFaG4XPsHx8s11DkGmYeFRJ1mco8/nR3aC1cuJCkkk76AfKucYc3LD5lbKw0/UGm9vtdcWc7TPSlnCTdopGSrgxHBb0aFSfnS/Fm7aHiU+sSPjW2D7WANqKZN2hVt1OvlU0mnTC3aKvd4lP3v0rKcbuLoradDqPnU/HO7PitqFIMEDbypXatEmBWmCvoj86Hf47d/k/2L+lYrT/C3/k/3KPzr1Wtk9Yn/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data:image/jpeg;base64,/9j/4AAQSkZJRgABAQAAAQABAAD/2wCEAAkGBhMSERUUEhQVFRUVGBgYGRgYGBgXHBcaGhwYFxccHBkYHCYeHRojHhUYHy8gJCcpLCwsFx4xNTAqNSYrLCkBCQoKDgwOGg8PGiwfHCQpKSwpKSwpKSksLCkpKSwpKSwpKSkpKSkpLCkpLCksLCwsKSk1KSkpLCksLCwpLCksKf/AABEIAPAA0gMBIgACEQEDEQH/xAAcAAACAgMBAQAAAAAAAAAAAAAEBQMGAQIHAAj/xABFEAACAQIEAwYDBQYFAgQHAAABAhEAAwQSITEFQVEGEyJhcYGRobEHMkLB0RQjUmLh8BVygpLxJFNDorLiFhc0Y3PC0v/EABoBAAMBAQEBAAAAAAAAAAAAAAECAwQABQb/xAAkEQACAgMBAAEFAAMAAAAAAAAAAQIRAxIhMUEEEyJRYTJxgf/aAAwDAQACEQMRAD8AU8TeF8OjMxO/M1vh7GVCP4dfj4j9aW2m7y7OsLt6x+tNrLz7qB7150ucNy6b4i5mQN6GorokeoqVUBSPUeemlRhtPlUhvgAmo2bSpbixIoe8dB860IkyHLMVMK1QfStgKYmZFSGoia3z0KDZthxq1Q2t29RReGH3j6UKv3m9YpI+safiN6xWRXiKoRMzRmHfwabqdP7+NBUVw5/FHUVWEqZPJH8Qywu46Ej23HyiiMtQ4C1JA3kFZPNl/wDbFOF4YQJOlerCaaR5U07Fht17u6MXClvuyfatf2fKYNOydM0ttU63SKyLXlUV28E28R+lI1FfAycn4HWMZ1qPH8ZCKQpBY/AUou3GbnHpUJtVncUa4p101LsxneeZqQ2yu5qRLU0allSPECfSqWjqZXXt6nXnXqaPYWT616pUGgPF4XurikaBgfLUGakVgOmjfXb60645wNjh2uKNU101Mc/lVcs3Qf8AUPpsfp8KwfVRSnaPS+nk3DvoeDBI9x+dCF/ER11rJu6K3sf79ahunxTWdIu2evDY+3pQd8yfl8xRd06GgVM61SJGbJkOnrNerI2rNMJZrFZAqWzYLAkAwOcE69KinyI9a6/go4ySthvD7cg0Dlhm9aacGQFDmMCai4nb1UjZlJBPrA99KlB/kyk1+KAq9WK9VTOz1bK5BkVrWyrRQGWHC31+8ogqFu/7TkuAe0U7bEwRr+dVXAYmCgOxLKf8rafWDTbBkhY5qSD+XyitmN2jDPH0Ov4kcgQes/lQNx2PnUjDWtVEedarE0BTeJ5keVeyVvcsQJFbYNS0SNKSckotjKPSWzwospb5f1qAWoMHlT2/iiqyADA0XqN4+VV9r4LtG0yPQgH6kiseCbnJlZRontIK3NutLd2R0qa351rEFty6ZOnOvVm5b1OvM1muOLYuK1KkkqdxO451zjjlsYa666lCcyR/Cf0q4Xr+ulL+NcI/aLRA++NV0nXp6Gs+SCZeGTViW0wZYBkMJB9TW+WVgjXb3pHwPFFWNttNCyz+Ej7y06LeIcw3yNYXHVmyMtlYPiNhG+3woVV/M1NiT4vaPc/0rCjn7fCnQjNhXiayals4R3BKAkDny+NGTSR0YuXEG8Mwd6+pyuyW0OX92FOsTJlgY3PPakviF1pZmHItv8KYGzcS2e7eC+hUc+nvqfWh+EcMu3Xy5TJO55dalFpOzVki6obcK0tt6n8qxwvC9/ZxCzLW27xZ5DmB86Js4Pug6yGgnUe1e7F3Sr35GkQfnU4PrFycSQgFeojE2stxh5mPTcVARWgymVFZFeWtqcU3tiQddQJ/v4U9wt4ZgR/4i5v9Q8LUhtNB+Xsd6YcPxJECNUbMPTYx9apjlqxZeDoGorjkcpmp8nStktztr5VsuyBCRI03rYLAqRiB5eVC/t6NnA0yn1BqeR3Fo5BaOWAJO3KlfCbEpP8AM31ow3hG+hrTgwHcIeoP1NZvp/WMbIpEgj0MVJkFbNcFROpO1b/SbALhMnTma9Wt234j6ms0aAH2wJk6k8uUUZauZRofOlyYkCfrWq3idB8aztWV4UbtCot4liOVwnTo3j/Om9q8HTTyNAdrcPF5jvKo3rup+le4Zab9nVxJgshHPqPl9KzzjZaEq4Fqu5PKT8dB7RXgIA61jv5j+Y/IaflWztNSKnrYkx/cV0HsDjluWHTTR2E7dI+Qrn/fnu2URsfWdPlTTsXca3cIM5bkERyIMA++1ZZy6elDBWNNFv49wxQjpBmCVMT0n3pDZuXbbBBLjLKvzGmx5U57QcdxVpB3dtLggknmOmnPnVKxXaW/dgNKDfQR70YqzPVejr9iNvDBmYSwEjoSddZ3qtYMsbrBTEgkwd4onDBWBJZmZgWykeFZOvqdBQmAuBXLDYSNRueg8qMUkMqlTZvWRWAJrfLpWgwvjMLW6itFFbg0wpl0ip9QwPofaINRnWpRquu4PyI2+I+dd82Ac4LFEoOo0P8AfpFSPen+lKrN+OYyn5Gihd6VtxyTRCXAoa7nzpOuKtpeuKDKsI32JGvKpeI4kquUbn+g/OlmMdVyqv4dD67/ABqeRlIKwm1jSJHLl5c6PwLHu1UdNKSPdjXkRVz4Pw8KiSPFAPxpcNK2Ca+Ae5g3Amj8NgAfvdaNOFBgHapmtdNBWlyAoIQ3cMMxgaSaxWbhuyf3bb9R+lepbY2qK/accz86J/aSBoYFKFxAjSK1N49aNCIh7RmWQnmCvzmg+zeLIR1kiCxH+ZlySesa1NxE6L/moTgbkXHA8/kT+tZ2Ohxcwgz/ALsaKokdSZ29h86jVp/rpFG4e2dSTufhEgfKt72FD+R61OUKVlou2kBWWjNOimBPp09Zp9wkglQo5qAPKf0pFi7IWFJ1EfU1Yeyg/wCoWfwkx8NK8yUrlw+hgvt4mv4WjHXFBKww8MbHzqj8VAYjQ6JAMH3MdaufafiBt6yZ2Mef6fnVPuWmfXMTExHn1J500WkzNDC8iteA3BsP+5PIgn196XWQZbWdekbelMeHMwF0TAVgY9QRM0ssXh4pjc1fHXbMOW4vVE6kASazbvK2xoLHXZUR1pet4zpoZFaF/DK4ssFer1eAoim9s1NaO4/ikfmPpQSXsxgVMboUxOtBnJBAk6HcgH0j+zRGHeTlOlQu4UnXaD7NtUd58pECQdR6f8/SmhOgONh3FMH+7zD7ymT6c/ypBjLmZpjVgCfWN/hFPDjfAVY8t/yNKJFGcldoOOLNAwgDoauvCuM96sgRBj4ACqS7dNae4LtAFUKqKGG5Y6H2FCE4r0Mscm+F3s6gTW125BVdZMnfkPLnQnCsb3tpXiCTqOkb0XZUOQzAnLMcq1EzxY/3NeqG7h/EdX3P4j+terjjk3eVIHEb0IzeVbTVbMds2xx8IPQj5mgsDfyX3883zg1PitEbyy/Wl+Q/tDAanl8Kyy/yZqwvyx9f4i6QZEGNOnv70euKG8ikTcLvErmE+QMmm2B4flyq4LXD+GIA5yTv5VFT0j+ZqlCTknjJ0w+ZWuMcwQbDnr/WjOC4kriLZOkn6iBWFvRbuMQqGCAJHKeVYtXCFViNRBnzAmsE69R7eJucXf6H3azFg6E6xMfSl2BszbMggDz/ACqTj1xmsd9sdBrz56/GmPYkrds3GYAttl6RzpKY2PMoQqis4L798csif+o1XYmemarAMT/1mIAEBlIj0af1qus+nkGb30rVjXp5OaW7s1v3gDFBtcJOmnpRf7J3oGXRuhpjgOGC2jPcHiGkT571dSUemZxcuEXBhcaVUFoj26Cupn7PbNuyTdZjcjVpgAxqI/OuZ28KQvfNJXUIqmC5HPyAqzcV7f5rQtMl7PljKVA165if1oqSkxFCUV4IrGBJuEKMwAOv3eenvQd+0VY5pmn3BrpNliSqlng8sojzpbdseIkjMPPTT0BqTfS+tkqWS1pN9nt++jIfhPwrFtptyTOU/Jh+opx3doWS1lgyqQYgyCo+kMaXFSpKEQrmAY66ry5HSuQrjTpg915UE0Kj7jnW15DkkSzA6jyOh+YqHCIc0tpXdZZVrwb3CptgAIORBGp6mgMPhTmGgA8pOlEWlk8pnfcEdKY274+6yhT15fWpW0GPAjhvGTYUKBI6Hr61ZsHx22wB1+sVSeIls0TMe0ih8PcdDKsdOQP5c604cjXpDNC/yiXt+J25Pi+Rr1Uz/GP8n/mr1afuRMlSK0npFGYK8qK7kSw0RTzJ6+VRXcLroh+P6CsjDMCJQjzP5SNTViUV09xF0eyCrZmyrmAjrqTGxnT0oCy2XGTt19I196MvWn/eM34gCTAE6zqOXtS/Fj/qjHOPmBWS6tmuPqLDwUtfu5SctoDWNC3SW3qy4h7WGVmtIuaBO8DpE0s4PltDTcjWag43ii6xykSZrzpOU5dPUi1GHA3sxwT9uuPcuMFVRtvJJMCOlEcS4JdtgllIVTBPLoPyoH7OuIFHYT4WLD3XUCuhY+8GQqwkGJBnnr9RWnJiT8M+D6yWKTvqKJx8uMPZBkq5APlGv5VnsXist5kMjvNo5MJOvlFHdpY/Zl10Ro094n40s7M4pRi7bMRG08hKkfGoRhaZeebtL5FvGka1xC5m0ksPlSe2wA1Gsmrj9qFkZ7N0aEj/AJqgXL8OdatFWjLIKtsQ8jcU34ZaF7EIL0i2TrvrGw0pFhGzuPM10HE4EW8PKxmABkdahmk4uhsa7Y5udnrLBWCiFnKJga9RQp4TaxCksAYJ5wdDpUa48FY129h5+tC4DHEK6gj72npU7bZsdI9i+EYe0JcFgJOWZjQdKTWeFvo7W2Nli0ZfFk5a9KvfA7Ie2wCAsx1LRliI0nU0zs4hLNvIBMmSevXTYfOtigkrbMcm2xV2S4PZe2WsOQyk/eghvIjpSztTaZr5ViRBAnZQRvHLfWnvDHt4cNkUrmzS2X+L+bavcRsK2FdcrHZw51WZA0f0J0qqSlEn8nPuMYTurp+66dV5TyoU4VWBKa/Ueq86Kx111Ziv4PmoMGBGu4oEIG1tkpdnbkfQ8vTWosL8I7CFOhHXl8qNTFA6MAoO/n6V5bhkd4O7fqBo3qOY8xUyoEMsIB/EviQ+x1FB9OQPiBBBnMOUnUVolw5ZzKJJg8vjRWITKNNUPXUexG1R4eyDJtssAahvoOvwFNFcOcgYs/VP9tYpt+wpzt/Ij5Zq9TUTEj4cjVWM+o/I1oM0E555czE8/ajDbZYJQ6idj+lKsRimeYI02A+GtehIxxhb4GYjBxbbxE+EelK76BMU7nXJEL1aBAPlvPtVoQqUA7t31U5gjkTA8OggifOqrjCLt9yAFLuTBlY8QEAH12rHf7NSxtdC8LxG67nKJknKBpFbYvFyhYkAkkRrOkctt6Z8KtWrNy6C6zZadSOWsAVW+M47vbrNtJJA0Ag61OMdpDuckgzhuKNs6My6zIgx1p1e7WYgg6iBz1O20jaqTbxDcjpU68TYc6o4y/YqcfkuuCxz38PfQ6sozjTkKTO5VNAZ8LDX3NZ4P2wW2SbisZEQsbc+lQ4DH27lwjxQuYiRrlGok7TBHOp042O6bRbe293vrGHcf9oP7SBXPr1slyRtV84nj7T4ZbTOlu7aUr4zlBgwyjzBUH/UKS8L7I38QhaybD7kqLqZgPNZmpwdFZmOxvDBdvr0WWb6CrNfx+Ga6yX2ZUTWULKzSIgZec0l7L99hnchFIYZSMy5hHlOlDvw28z6gSW66kk6CkfZWcmkdLvcHt47DLewjagZYYRJX8LDcN586U9leDFe+N9CrAZfEICgjUjkTtrRHZXEDB21IDs9yGuJygyCFH8Qyg+Yq3LxPC4lJDLroVOhB56HXSnteoW3ZW8LjAloIPCwETA94zae9A4Bc11LZZsrmJAn2jlPXlTg8HtXrrBS7DMJnQa6aRPQmpbnY25ayvbfM1syCdPTSpvaT74ddFgvYJbVnTYKd/ERH1rkWL406u4TSzccSu0neYG39a7BjiUsF3MvkE+pEaCuE8XuFrmoAKNlMCNuv61Xx8FT4MeK4+2e4aGYtZi4M34szrI8yoUkUHd4eigNLGTIU6GPbX+xR+Ewyd2MRcy92hy78zBEjeNfrSi9avuxdSrMdYQiQDsIMHaKOt9Fc6dBiozALlLry6pPQ9Kkwqw5Fs+EHxZoiB945TqIpffxLEBb3eWXIkHUTBGpU79JFSYTs5i28VkC5lmcrgaHX8cE/lRpAthlrEW8zd3AIJhVOYN038Pwoa3jEINsxac7yN/LyHpWuK4a5Aa7Ze04/wDECnK3qQIHtQ1y4fu4gSDEXF+WopkkL0Ly3v4l/wB9erT/AAhP+43zr1E4K4ln2NxzrtDHfzpJdtHMF38Rkanb+Ub0zt33A1ZoG2tRqEuGHzq4YkMsDf6+laZS3TJQjKPSfBibWabgALCQyptoPBE7jeq5axH70RDMcwXQE5idPfSrVjgCEB5ltdi2RSST5kmqWlwlxGkmZ6DmRUlBUWc2w/FuXZsxHesVB1y6dPXzpfjbTg5WzKoGkjONNo3ms35chgJUkqCeZUZj5zGtYwuMcGAPCP4p/wCQfOla5w5NkL3P/wAceasn0rQKp5f7WU/WnXdoVFwm6FZiq28yGW02d9Ao6mleNtMrHMoUcs6qfgV3pbZRSB3sKNTmHkVn5ijrdsWrVxmYBrq92g1HhkF2I6aADrJqLhLwTdZVFu3udgx1AUDnr8PhTPCEXmbMq3Sx26ADZPLlHOkk2gNoG46rFbBYglkkz/FoG9/CtXb7FMF/1OJc/hsACCTBZj//ABVO7U4m3ks5c2eXzSoyiYOWf4hp8asP2N8fSzjWRjAvIF2GrBpH1NFN0HhVeO27iYy9JKsbjTBI5+VM+CrlhnLFiYHibTmCBO9W77Rfs6xPf3cVbVXtN4iFJDL6jn7VUsLgiAzNLMQYOu3LcaUmRqhlQx7Tm5+5Fq4Qxs98YJEZ2bIJnQkLP+oUo4Rxq4lxMzk5jEuSSh6Tzpp2pa41vCXoyoLLWcwEgm2zxI9DuaqiWyWVmYQWB56flTR11O1a6db7N9oMTaKgKH7zVRqTPn/fOurYbDEoM+8aiuZfZ+lw31uFZHiCluhiCK6yKOFXGyeSTT4LsdZEaifyqndr+yqXbL30K27qgkkL98AbH9asfarjAs2zzMGq/wAG4k2Js4hmGiuUC/6JP1oNrajldWVDsXwn9qV7LiEK3EOmzGAvvIqkXFKkq+pQlTPLKSrDy2NX3A458Hbvd2NbgJDR90yIPwzfXlXOMSSWMasxy+pJn333p/VQrDGuvdtKHlmV8qGSYXLLL/lkqf8AmisJxO/Ztm2rEBpHhkyI1GlbcGxFtb6oYKroCSAM25Yz1/8A1FOeNJIW4hGfmUAUH4VN8dDo37O9qSoKo2+mRzK+xNB47G/vzlQIhAJTTKTzIFDnh/d2tQJZpMwYHLXpQgxgko65gNuRHoenlTwRKXg0OK/+23x/pWaXZbf/AHG/216rf8J0ya/bLMF1IHIb0PxTB3DctBEIIP4tzG8x5U8uWcgOc5WInLpMefOk5fxCG1naeR0/Oqa6ib7EuIvQoM692zHyzGPYxVStPEr1G/py99PhVw7SL3du5sJdLSiP4AGf56VUrVszJgySKSPjLBuCBa1kBhg/eJPMwQ49YOgod8K7zIOfUydvcnaKYrwG89sXFACjOecgWspJ0G5NwBRuSaGvNmEMzEeZMe9SY9UKeJ4oFgiElEAVT/FEktHmSTWcNxHKpVkz+R2/Wt8SgY6yYpfiljrrTa8OQzxBGIAi5DDa2RlWOigafHyqLC4xrClXUzup29fFSkHpNMMNxggZXAdeYImKDiEc4q+MbbZ8wQ2dkInMG3YkbsdBPlQOC4ayEsWy5XhTsSwE6e1MuF4W2Ve5ZkBotuuhjN4tD08O/KhL1xJKlDKtzaQRE6E7GpfNIZOztfYXt93yLbvxnAmY+8Ovr1qy8U4Bg8QRcuqCV1OpUEdGj7wr55OOhAytlg6Ab6ba9Kt9rtdisRYFm0ha5AXNI1/myga+5ipu16GkwHtv2nF5jhcPatrh0fTKN4kzvprSfB9hcTcQO0Ip2zGPParXa7KLhbQa5BuMQW6LziedWPtVjkQMSdSFgDpHSkU2/CuqYZ2X/dmySghRle4DpooA+B8q6EMSCJBBHWuUdmu3OHydzchMsiSBB1Pzq34Tj2HIAt3R03q8JaxonKGzEPbXE5gW1jX2A1nWl/2e4q4O/wC+VltXlS6ukyCe70j8R6CnHaLi1q0hDZWzTlG89dOnnSfsXxJ7mKYNpnQ5TyWNlUcvvzp0oQ/zG1aiAdtcFd7y8iSXcrkRBJIAIiBpIVZI33rn1vwr3jSGjLbBB3b7zeyiPU+Vd8fsyneOyvkvxNsK0Mq7ExvBJ1PnVDxvEcCttla1+0OzGAxKi2g0GpX753kcz8a10jTfhzi1YzOq2zJPMfPSrSlhkygnMBp6ULwy1btOzKGAjTMQxQTr4hy21NS2+LKWK7a0klbEtr0YOM4igcRwDvXXIYYkA66R1rz4vxEA/Oi+GYrKwnUmjFtMX1dGA+zded3/AMv/ALqxVjTiDkAgDUdR+teqm4msP2VzjeBW0e7e0QymCTrI5GB13qDh+Fsp+/jOLckAgCX+7bQDc5mj2Bpp2sY4m+zrqoCoYmfCNW103pFhry2CubUKxYAkAM4nIT/KP1p5Tfh0YKxb2xYoyWXILKO9c9bl0Bm+ANVfvSCeYPnHlTPiaXXY3HYOWYljzBOh35DalGSGjlOuximVa0V+bOq9hON/tVhrDrNywmZGH4lXLGb+dcqAN0UdKofHzkvXl/CGOwgQdQPI7z5zXQ/se4eLeExOKYfebu0/ypqx92YD/TXLOPYsteusPxXG08qz6/lZVytAzExrQmJbwjnrUbOzbVrDKNf+KrQljAYe0EWFLsRJnwqvlA1J9wK2FxAYuA93+JUhPSN/nNJxeaJ1/St8Nba64UtAPNjoI3oav9nWM24hnXu7eW2nSNTHMnm3Late4BHga4+hJhY12A13jnTHgnBLU53uKJSUGY55lYLeGACpPWvW+KWVd1NqQxyzroCY1PSK7zwS/wBGeBdnHuT3hNoIodcy+EwRoT57V1zsLbVrBugIGkjwjRAIOUeQmq32Z4BfxQzWsjWEK2mlhHhOYQDvEgn0rqHZzszbw9g2VPMkkayT/wAVLNC0Njn+RRu1+LJWOWYD86rfHsabjDXSAJ6bCrl224MEWFOxn41V8dwLMZB0YAj4c/esq4+ml+BfYDsWt9TeuglJIQfxRufSrNxLgGDRY7hFPUDKfkaZ/Zh/9ELZ3tEoffUfI0J2/fJbY+sEcq0UqJJuyonsyrXQPGQOrFoB9dhV27Pdm1t3luBQSiEgHkT4Tr6VVexXEC1sliSxJUz0X/mnfC+2NsY02bjBVuJkRyYGcGQCfMUMcVYcjdF2GAFq6bgI/eE55EkkgBQG/Cog6edcH4latjFXLdpjl7xkVicxOViJPkY09q7N2m7RLh0lyoYoYBMwY3ga7xXAMZxWCuuYCFXloDJPxJNUn6Li4rLZwjg5ui6JgqGDGQFKgFpJ6mAI86pR4cywWlTodiNSJ3OlWJe1VxLJQGFac0RqTuW015UoxfGrl0BSzFQZA5D0FUgZsq+bIbbMP+Pzo/Ds0yxhfLegRe5EmiMFYZy3d6kKWPkBuatqjJux8vF7YEd0dPMV6kGb+asUdEHZlz7YvcTvUKlQHmQD4jsF/wAsa1UsTjluIiCVIIEsSRB01noTtXWe0eDGMRMmjAnPJy5ZiGkx0Pxqn8U7CgEfvcPbPNRcd29dFI86yRyR16bqa+CkY/KtxkQ5gpjPBh40JHQHegcDw9r963YT79x1QepMawNgCasnE+xt21Za53i3ACPCisxg850+Ypx9kfZW4+J/a2EWrBYq5iHcqVAHkJknrpRUk/Bkjo/G7drAcMa0hIW3aygzqWPM+ZJJ96+cMTixrPnPmTXUftX7brdU4dNAG8R6/wBK4+4k6frTJWGXEF2LsmBv/ZqPE3x6g6GmuI4ZbtYZDkuHEMCTrmVRmy/dXUNz1kGRSVrTHU7jyI+PKm1onsjW2BAWNSfrtW/c6Ec9aa8M4QLk5bjLc05CIOuhBphgexwhyzA6EzMbGNOpNcK5iA4kqoH4uR6U04Fw/vLgNxM9tBmcZo0MjrrrGg1pjgeyVx2GVdNY8JY6bnKoLRy9atWK7KvhhbQpAYKTcGgK6HVZ8IkzrrpsKVgTHnZPAYq7aVWs20sjxJmQLMaCFUzEc66BhHyGIAkDQTAjTQHalFjjkIu0RoQfrWf8RDssH361FyZrhBLoVx7hq3QDzGtUy9bZLwtnKqmYPnGg96uwuQJJqi/aDilKkA6kiI3BGoNRasqiTsv2kGGxXdNAS6cvTXdfzFW/tzgRewzeakj21rh3A2fF4yxbZ4JcMzbaLrp51f8At52oy2+4U6neN4q3ionauyjdnOKG07Tsx+Y0n6Uq7SYkm5prGvvRGJthGlZg7eVKMYWJ1/v86fHFk8sl8ArY9hpqZ5HrUgaCOZjUdKjxVrKEnnqP76a074lwLuUt5LpdrtovABWB4p381IqtWZtqFF/ihjLEAH+/rWiYk/2T+VdW+yDsNhsRhrl69bW4xukLmEwFHQ9SatnEfsrwjEkWLfpBX4ZaaLp8BKHycBGJPWmfB+KtbuBgf5TpMg7jz9Ku3aD7MLVs5kDprsSSppZjcDbKLbsWUz/iJMPI2A68zNPaJSg0ajhds6/tGHE6we9BHqO7rFKzikGhOo0Oh3HvXqNoWmdF7b8bXOLFsqWYy7CDynKI/ENzVO4H2kuWMQCDmQyMu0zpIPXmOVI7vFgLjMNS+b2JOmvOhXvA3EVd1iI8jINeesdKj2VTpI7tg+L28QjNaYELH3gTBO0j1kaUk7T9rnwtlrSplDLMiPDOkrHImfgar2B7WLh73eMhIuW8rqmhJGzDoZ1mq92q4t3rh1UgAagkk7yCRsPb1qOOPRcq1KpxO6WZmY6mYHvzHpUXDcQ1pu8QlWGoiPodxWcXdzmcoX0odgeVb1wyOdjAcVdrpZBBZthCSTpp0q+8Nv4q5ebDo2S7P3XCTCbkFxBVgRBOhI6muaLZ2A1o27fJCK7M2QQoLEgCZgA6AeQ0o7UTbR0ziHYzELZLX7Nu1dDwsQGeYbMFQxlkwdBqTyij+z32OvdFu5fuRbYh3tSQx0Bylss78wdjXO8P2jZWzKMvhyQjFCRzBI5GBsBV4sfaNeKWXYZWCuihSyqo8AWTlM/cIknZ2oWjhz/8FMMOjX75wNyxnUC057oAvK/vGknxMdzsROtN07HtkPf4gPiWACliMuUHQRpJIqkdrO26YvCvbvWu6YYgEG2pcyMzgqGYaHWc0jUwNiKvhePsLll17xTZAAOQGY5xyPnvR54FujpOKtXWtuMs5JUwpIGX723SkXBOPWrBZb97MCwK5YIGsQpGx6g6ULxTtzevbMVWS0McurABto0PSkd3Es7Bi9hYOkhRHQeNNai0kyimzqacdRlhWEeczH51z7tazliwaRrUuD4mLnhDByNymgPwA+lN+F9lbmMJiLdsaM7D5AHc1Ou0WvlnPuAXjbvo0ZmUz4dSKd8RZ7zs+gbkpBk+h2+NXnE8D4VgwBeY3mj8bHT/AEpA+M1OMLwxsGb9uzaDQRB/CZyyZb3rpiwTOcYrChGPeOQFAkiADPQfenemAx2HjLayW1kSJLZoAgnczoTpFG47h6rb7x9UYQSNMvt0qp8H46MDjluoc6CMwMEFeY1B5UMGdy4Vz/TJK0x0nDrADXcQucuBkyMy5DJOYA/e/DA21PSmnHbaX7Iv3RlzDINSpW2vKNpmST/NpV/fC4LGZjhmtZwAT3eXMsiQDIjY9ORpFi+xgAOVzcbo8gCd5ykfStKlZgeORWfs149cwly4iDNa0Z5YCNQoI8zI+NdzwnE1dQa4RisBjbNzXKqHnbIdByGaRPxroXYO5dRIvuTmKtJ1J3B16bfCiGLfyXDHPbYQRoevOuUdueHrh2zWcvi0I006weVdA7XcXtrZOUiQP7Ncc4txhr4EkkDrSykN6L2sGfw/AV6oCG/ir1DZh1IO0PBLuGuEtbdbZ+6XRlnpuImNa92YwGe+rHkP6VZOG4e7jr622L3NPFJLFVmCQXMCr7b7I4PDXF7u3ljbUsSeZJ60PymqNakoFDxvYy5dvJ3egAbM3toKc3fs9F2zkLHPyO/yq6uNIJ8I2FRNisutGMFH0Wc1M4nx7sniMLdVPA+fRco3PSDtTTh/2VXXUPiLotTsqwSPU6CfIU545duXsUjahUO/SmGC4+1w5DrGk9RRciOiEf8A8prRU5b9wsNvuR8qrPEuw1+04EhlkDNtEmK6WeOJaMxIB1jpzrGP4pauqCrAhhp9Y9aCmB40zluM7OPhpOIkAqTbZCGW54lWVbpq2vkBVj4DwqxbwNy7ebvGZixta23KouZcuZZIYmSQRpsaj4thkeACZA0GY6GddD7bUixFiTFzXXwmDosGQNNdYoqmTcaI8V2nzyFRLazplUAx0JjX130oZOJKplfcEkT7jWoMZgkUwBcGmzjL7jyoFrZ6UdVdissWHxlq4ZZG9C5IHuRUn7dZW4CLVplkAgjvDEjNodNgaryg71o5MzSuNsMXRduK9qrT3gbNpbVpCYVVVc3KWjXUcqf437TL17DrasW1w6wQzLPp4f1rnFvFpHjUnlINHWcTZUeG4wHQLJpXCvC3321TGZwJIzFs08yR+ZmisPwZmU5ZIGpyS2vKRtv1pGMQmhF31BDA/LSiUkL3i3hMaZM0xtBjahq6E+52xtxe9fCBVAUEAOpLazJBIO2inaNxVKvWwBqQZ2gzE0x4heUwWuM3lv8A+o17hnDO8UsskyAoIWNtZ852oY4a+Gp/VKSph/Y3j74PFI4JgnxDqDXYk7VWyCQRLa9TVB7NdkFVBcvx3mYEJnUiAB4mCAtuTpI2ppxbjgG5GmmiSR70Xwi3bG3Ecabg0B8xuf8Ab0pZZ461swCYkH9apd7FBjmWZk76TUJxPlPr/WkbF14W/jnax2JCELIg6A/UVV7nETtnb40KxnmPQ6VHcU815U6TZ20UT/to616k7XzP3T8BXqr9tk/uo7Z9lWDCWL1w6MzlSTGiqBoPc0F2p7ZPauygV0U5ZAOjdDH1qdu0qYfCZMwLlCcyqBnPMwNjtXHsfjWZmJ1zEg9Y3al/hoVes6dwft2Lt3LcyoInepeMdp0ZxbtMCZEkmFE+fLlXKruOtlVCqysN2LZs2mun4dakscUjRZkkHRZJI29aDTQ1qi7cS4mrTDaA5eYnrWnDscU0tgSevSq8/Fc6BXABBnMJEzoQ3LTrUQxbIORHLxA/SkZ1DnF33uOVGpJgRzJ0q28A+zxgkO7STsBAHvVX7CXg+KBf7qqY5amuw4fiFu3qYgeY+dCLXyBijB/ZvambmZx0J0+Qmn9vhWHwyyERY6ACl3EftAs2xAgfCuW9sPtHe5KodCTsZPy2p/8AQLS9Lt2249hGw9y3lDsyECVGh9dxXD71/ISMg5QdwKNwmO7w+JiZG3nUWIs6GA2u2oA+ddBu+iZHFq0A2sXcX7pj2Gs+vKtTinJ8UEHkRTKxgSxXvXCiAAWPIcgN6sFrAcPsqLjXbdyI8CsST/pHKqmXpXUwj3h+6sbzJTMx/wBoJj0rZey14mANTyIIb/adaIfi1ppEva8RIyEjTlOWg8ZYEh1vAnqXJb9RROJn7LYhQWdciruznIPYtEn0oCzjMh8LGdpB0112rN+1fuQXNx+hJZvSCZrT/B33APwo62gcCsViHJ8Y7wH2itLF5UMrmBBn8JAjbSokS592Z9D/AFrL8NuEfdPwpFaG4XPsHx8s11DkGmYeFRJ1mco8/nR3aC1cuJCkkk76AfKucYc3LD5lbKw0/UGm9vtdcWc7TPSlnCTdopGSrgxHBb0aFSfnS/Fm7aHiU+sSPjW2D7WANqKZN2hVt1OvlU0mnTC3aKvd4lP3v0rKcbuLoradDqPnU/HO7PitqFIMEDbypXatEmBWmCvoj86Hf47d/k/2L+lYrT/C3/k/3KPzr1Wtk9Yn/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102" name="Picture 6" descr="http://www.poetastrabajando.com/revista/wp-content/uploads/2012/07/ulises_la_odis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91025"/>
            <a:ext cx="2828925" cy="5558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21709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ncrypted-tbn1.gstatic.com/images?q=tbn:ANd9GcSgl8eqrZqsOIP8XxJE0BdXNlafjuXcGGNgtYr1z1M9DJt_N2Ui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30795">
            <a:off x="467544" y="1052736"/>
            <a:ext cx="3404828" cy="446449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563888" y="116632"/>
            <a:ext cx="5349280" cy="6336704"/>
          </a:xfrm>
        </p:spPr>
        <p:txBody>
          <a:bodyPr>
            <a:noAutofit/>
          </a:bodyPr>
          <a:lstStyle/>
          <a:p>
            <a:pPr algn="just"/>
            <a:r>
              <a:rPr lang="es-MX" sz="2600" dirty="0">
                <a:solidFill>
                  <a:schemeClr val="bg2">
                    <a:lumMod val="10000"/>
                  </a:schemeClr>
                </a:solidFill>
                <a:latin typeface="Imprint MT Shadow" pitchFamily="82" charset="0"/>
              </a:rPr>
              <a:t>La mejor arma de Odiseo es su </a:t>
            </a:r>
            <a:r>
              <a:rPr lang="es-MX" sz="2600" dirty="0" err="1">
                <a:solidFill>
                  <a:schemeClr val="bg2">
                    <a:lumMod val="10000"/>
                  </a:schemeClr>
                </a:solidFill>
                <a:latin typeface="Imprint MT Shadow" pitchFamily="82" charset="0"/>
              </a:rPr>
              <a:t>mētis</a:t>
            </a:r>
            <a:r>
              <a:rPr lang="es-MX" sz="2600" dirty="0">
                <a:solidFill>
                  <a:schemeClr val="bg2">
                    <a:lumMod val="10000"/>
                  </a:schemeClr>
                </a:solidFill>
                <a:latin typeface="Imprint MT Shadow" pitchFamily="82" charset="0"/>
              </a:rPr>
              <a:t> o astucia. Gracias a su inteligencia —además de la ayuda provista por Palas Atenea, hija de Zeus </a:t>
            </a:r>
            <a:r>
              <a:rPr lang="es-MX" sz="2600" dirty="0" err="1">
                <a:solidFill>
                  <a:schemeClr val="bg2">
                    <a:lumMod val="10000"/>
                  </a:schemeClr>
                </a:solidFill>
                <a:latin typeface="Imprint MT Shadow" pitchFamily="82" charset="0"/>
              </a:rPr>
              <a:t>Cronida</a:t>
            </a:r>
            <a:r>
              <a:rPr lang="es-MX" sz="2600" dirty="0">
                <a:solidFill>
                  <a:schemeClr val="bg2">
                    <a:lumMod val="10000"/>
                  </a:schemeClr>
                </a:solidFill>
                <a:latin typeface="Imprint MT Shadow" pitchFamily="82" charset="0"/>
              </a:rPr>
              <a:t>— es capaz de escapar de los continuos problemas a los que ha de enfrentarse por designio de los dioses. Para esto, planea diversas artimañas, bien sean físicas —como pueden serlo disfraces— o con audaces y engañosos discursos de los que se vale para conseguir sus objetivos.</a:t>
            </a:r>
          </a:p>
        </p:txBody>
      </p:sp>
    </p:spTree>
    <p:extLst>
      <p:ext uri="{BB962C8B-B14F-4D97-AF65-F5344CB8AC3E}">
        <p14:creationId xmlns:p14="http://schemas.microsoft.com/office/powerpoint/2010/main" val="12144667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2674640" cy="634082"/>
          </a:xfrm>
        </p:spPr>
        <p:txBody>
          <a:bodyPr>
            <a:normAutofit fontScale="90000"/>
          </a:bodyPr>
          <a:lstStyle/>
          <a:p>
            <a:r>
              <a:rPr lang="es-MX" sz="5300" dirty="0" smtClean="0">
                <a:solidFill>
                  <a:schemeClr val="tx1">
                    <a:lumMod val="50000"/>
                  </a:schemeClr>
                </a:solidFill>
                <a:effectLst>
                  <a:reflection blurRad="6350" stA="55000" endA="50" endPos="85000" dist="29997" dir="5400000" sy="-100000" algn="bl" rotWithShape="0"/>
                </a:effectLst>
                <a:latin typeface="Algerian" pitchFamily="82" charset="0"/>
              </a:rPr>
              <a:t>ILIADA</a:t>
            </a:r>
            <a:r>
              <a:rPr lang="es-MX" dirty="0">
                <a:solidFill>
                  <a:schemeClr val="tx1">
                    <a:lumMod val="50000"/>
                  </a:schemeClr>
                </a:solidFill>
                <a:effectLst>
                  <a:reflection blurRad="6350" stA="55000" endA="50" endPos="85000" dist="29997" dir="5400000" sy="-100000" algn="bl" rotWithShape="0"/>
                </a:effectLst>
                <a:latin typeface="Algerian" pitchFamily="82" charset="0"/>
              </a:rPr>
              <a:t/>
            </a:r>
            <a:br>
              <a:rPr lang="es-MX" dirty="0">
                <a:solidFill>
                  <a:schemeClr val="tx1">
                    <a:lumMod val="50000"/>
                  </a:schemeClr>
                </a:solidFill>
                <a:effectLst>
                  <a:reflection blurRad="6350" stA="55000" endA="50" endPos="85000" dist="29997" dir="5400000" sy="-100000" algn="bl" rotWithShape="0"/>
                </a:effectLst>
                <a:latin typeface="Algerian" pitchFamily="82" charset="0"/>
              </a:rPr>
            </a:br>
            <a:endParaRPr lang="es-MX" dirty="0"/>
          </a:p>
        </p:txBody>
      </p:sp>
      <p:sp>
        <p:nvSpPr>
          <p:cNvPr id="3" name="2 Marcador de contenido"/>
          <p:cNvSpPr>
            <a:spLocks noGrp="1"/>
          </p:cNvSpPr>
          <p:nvPr>
            <p:ph idx="1"/>
          </p:nvPr>
        </p:nvSpPr>
        <p:spPr>
          <a:xfrm>
            <a:off x="251520" y="1196752"/>
            <a:ext cx="8712968" cy="5544616"/>
          </a:xfrm>
        </p:spPr>
        <p:txBody>
          <a:bodyPr>
            <a:noAutofit/>
          </a:bodyPr>
          <a:lstStyle/>
          <a:p>
            <a:r>
              <a:rPr lang="es-MX" dirty="0">
                <a:solidFill>
                  <a:schemeClr val="bg2">
                    <a:lumMod val="10000"/>
                  </a:schemeClr>
                </a:solidFill>
                <a:latin typeface="Imprint MT Shadow" pitchFamily="82" charset="0"/>
              </a:rPr>
              <a:t>La Ilíada (en griego antiguo </a:t>
            </a:r>
            <a:r>
              <a:rPr lang="es-MX" dirty="0" err="1">
                <a:solidFill>
                  <a:schemeClr val="bg2">
                    <a:lumMod val="10000"/>
                  </a:schemeClr>
                </a:solidFill>
                <a:latin typeface="Imprint MT Shadow" pitchFamily="82" charset="0"/>
              </a:rPr>
              <a:t>Ἰλιάς</a:t>
            </a:r>
            <a:r>
              <a:rPr lang="es-MX" dirty="0">
                <a:solidFill>
                  <a:schemeClr val="bg2">
                    <a:lumMod val="10000"/>
                  </a:schemeClr>
                </a:solidFill>
                <a:latin typeface="Imprint MT Shadow" pitchFamily="82" charset="0"/>
              </a:rPr>
              <a:t>: </a:t>
            </a:r>
            <a:r>
              <a:rPr lang="es-MX" dirty="0" err="1">
                <a:solidFill>
                  <a:schemeClr val="bg2">
                    <a:lumMod val="10000"/>
                  </a:schemeClr>
                </a:solidFill>
                <a:latin typeface="Imprint MT Shadow" pitchFamily="82" charset="0"/>
              </a:rPr>
              <a:t>Iliás</a:t>
            </a:r>
            <a:r>
              <a:rPr lang="es-MX" dirty="0">
                <a:solidFill>
                  <a:schemeClr val="bg2">
                    <a:lumMod val="10000"/>
                  </a:schemeClr>
                </a:solidFill>
                <a:latin typeface="Imprint MT Shadow" pitchFamily="82" charset="0"/>
              </a:rPr>
              <a:t>; en griego moderno </a:t>
            </a:r>
            <a:r>
              <a:rPr lang="es-MX" dirty="0" err="1">
                <a:solidFill>
                  <a:schemeClr val="bg2">
                    <a:lumMod val="10000"/>
                  </a:schemeClr>
                </a:solidFill>
                <a:latin typeface="Imprint MT Shadow" pitchFamily="82" charset="0"/>
              </a:rPr>
              <a:t>Ιλιάδ</a:t>
            </a:r>
            <a:r>
              <a:rPr lang="es-MX" dirty="0">
                <a:solidFill>
                  <a:schemeClr val="bg2">
                    <a:lumMod val="10000"/>
                  </a:schemeClr>
                </a:solidFill>
                <a:latin typeface="Imprint MT Shadow" pitchFamily="82" charset="0"/>
              </a:rPr>
              <a:t>α: Iliáda) es una epopeya griega y el poema más antiguo escrito de la literatura occidental. Se atribuye tradicionalmente a Homero. Compuesta en hexámetros dactílicos, consta de 15.693 versos (divididos por los editores, ya en la antigüedad, en 24 cantos o rapsodias) y su trama radica en la cólera de Aquiles (</a:t>
            </a:r>
            <a:r>
              <a:rPr lang="es-MX" dirty="0" err="1">
                <a:solidFill>
                  <a:schemeClr val="bg2">
                    <a:lumMod val="10000"/>
                  </a:schemeClr>
                </a:solidFill>
                <a:latin typeface="Imprint MT Shadow" pitchFamily="82" charset="0"/>
              </a:rPr>
              <a:t>μῆνις</a:t>
            </a:r>
            <a:r>
              <a:rPr lang="es-MX" dirty="0">
                <a:solidFill>
                  <a:schemeClr val="bg2">
                    <a:lumMod val="10000"/>
                  </a:schemeClr>
                </a:solidFill>
                <a:latin typeface="Imprint MT Shadow" pitchFamily="82" charset="0"/>
              </a:rPr>
              <a:t>, </a:t>
            </a:r>
            <a:r>
              <a:rPr lang="es-MX" dirty="0" err="1">
                <a:solidFill>
                  <a:schemeClr val="bg2">
                    <a:lumMod val="10000"/>
                  </a:schemeClr>
                </a:solidFill>
                <a:latin typeface="Imprint MT Shadow" pitchFamily="82" charset="0"/>
              </a:rPr>
              <a:t>mênis</a:t>
            </a:r>
            <a:r>
              <a:rPr lang="es-MX" dirty="0">
                <a:solidFill>
                  <a:schemeClr val="bg2">
                    <a:lumMod val="10000"/>
                  </a:schemeClr>
                </a:solidFill>
                <a:latin typeface="Imprint MT Shadow" pitchFamily="82" charset="0"/>
              </a:rPr>
              <a:t>)</a:t>
            </a:r>
          </a:p>
        </p:txBody>
      </p:sp>
    </p:spTree>
    <p:extLst>
      <p:ext uri="{BB962C8B-B14F-4D97-AF65-F5344CB8AC3E}">
        <p14:creationId xmlns:p14="http://schemas.microsoft.com/office/powerpoint/2010/main" val="168033697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4114800" cy="6408712"/>
          </a:xfrm>
        </p:spPr>
        <p:txBody>
          <a:bodyPr>
            <a:normAutofit/>
          </a:bodyPr>
          <a:lstStyle/>
          <a:p>
            <a:pPr algn="just"/>
            <a:r>
              <a:rPr lang="es-MX" dirty="0"/>
              <a:t> </a:t>
            </a:r>
            <a:r>
              <a:rPr lang="es-MX" sz="3000" dirty="0">
                <a:solidFill>
                  <a:schemeClr val="bg2">
                    <a:lumMod val="10000"/>
                  </a:schemeClr>
                </a:solidFill>
                <a:latin typeface="Imprint MT Shadow" pitchFamily="82" charset="0"/>
              </a:rPr>
              <a:t>L</a:t>
            </a:r>
            <a:r>
              <a:rPr lang="es-MX" sz="3000" dirty="0" smtClean="0">
                <a:solidFill>
                  <a:schemeClr val="bg2">
                    <a:lumMod val="10000"/>
                  </a:schemeClr>
                </a:solidFill>
                <a:latin typeface="Imprint MT Shadow" pitchFamily="82" charset="0"/>
              </a:rPr>
              <a:t>a </a:t>
            </a:r>
            <a:r>
              <a:rPr lang="es-MX" sz="3000" dirty="0">
                <a:solidFill>
                  <a:schemeClr val="bg2">
                    <a:lumMod val="10000"/>
                  </a:schemeClr>
                </a:solidFill>
                <a:latin typeface="Imprint MT Shadow" pitchFamily="82" charset="0"/>
              </a:rPr>
              <a:t>Ilíada trata de la cólera humana, de sus causas, sus consecuencias, y de su apaciguamiento. Todo esto tiene como ambiente de fondo el último año de la toma de Troya, también conocida como Ilión entre los griegos.</a:t>
            </a:r>
          </a:p>
        </p:txBody>
      </p:sp>
      <p:pic>
        <p:nvPicPr>
          <p:cNvPr id="6146" name="Picture 2" descr="http://yopasolavoz.com/wp-content/uploads/2011/07/caballo-de-tro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620688"/>
            <a:ext cx="432312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04025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188270">
            <a:off x="5854783" y="5116724"/>
            <a:ext cx="3008313" cy="1162050"/>
          </a:xfrm>
        </p:spPr>
        <p:txBody>
          <a:bodyPr>
            <a:noAutofit/>
          </a:bodyPr>
          <a:lstStyle/>
          <a:p>
            <a:r>
              <a:rPr lang="es-MX" sz="8000" dirty="0" smtClean="0">
                <a:solidFill>
                  <a:schemeClr val="bg2">
                    <a:lumMod val="50000"/>
                  </a:schemeClr>
                </a:solidFill>
                <a:latin typeface="Chiller" pitchFamily="82" charset="0"/>
              </a:rPr>
              <a:t>Ubicación</a:t>
            </a:r>
            <a:endParaRPr lang="es-MX" sz="3200" dirty="0">
              <a:solidFill>
                <a:schemeClr val="bg2">
                  <a:lumMod val="50000"/>
                </a:schemeClr>
              </a:solidFill>
              <a:latin typeface="Chiller" pitchFamily="82" charset="0"/>
            </a:endParaRPr>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9912" y="332656"/>
            <a:ext cx="5108244" cy="4536504"/>
          </a:xfrm>
          <a:prstGeom prst="roundRect">
            <a:avLst>
              <a:gd name="adj" fmla="val 8594"/>
            </a:avLst>
          </a:prstGeom>
          <a:solidFill>
            <a:srgbClr val="FFFFFF">
              <a:shade val="85000"/>
            </a:srgbClr>
          </a:solidFill>
          <a:ln>
            <a:noFill/>
          </a:ln>
          <a:effectLst>
            <a:glow rad="63500">
              <a:schemeClr val="accent1">
                <a:satMod val="175000"/>
                <a:alpha val="40000"/>
              </a:schemeClr>
            </a:glow>
            <a:reflection blurRad="12700" stA="38000" endPos="28000" dist="5000" dir="5400000" sy="-100000" algn="bl" rotWithShape="0"/>
          </a:effectLst>
        </p:spPr>
      </p:pic>
      <p:sp>
        <p:nvSpPr>
          <p:cNvPr id="4" name="3 Marcador de texto"/>
          <p:cNvSpPr>
            <a:spLocks noGrp="1"/>
          </p:cNvSpPr>
          <p:nvPr>
            <p:ph type="body" sz="half" idx="2"/>
          </p:nvPr>
        </p:nvSpPr>
        <p:spPr>
          <a:xfrm>
            <a:off x="395536" y="260648"/>
            <a:ext cx="3240360" cy="5112568"/>
          </a:xfrm>
        </p:spPr>
        <p:txBody>
          <a:bodyPr>
            <a:noAutofit/>
          </a:bodyPr>
          <a:lstStyle/>
          <a:p>
            <a:pPr algn="just"/>
            <a:r>
              <a:rPr lang="es-MX" sz="2000" dirty="0">
                <a:solidFill>
                  <a:schemeClr val="tx1">
                    <a:lumMod val="50000"/>
                  </a:schemeClr>
                </a:solidFill>
                <a:latin typeface="Imprint MT Shadow" pitchFamily="82" charset="0"/>
              </a:rPr>
              <a:t>Los griegos llegaron por el Norte y se establecieron en la Península Griega; luego se extendieron a las costas de Asia Menor (La Jonia), a las islas del Mar Egeo y al Sur de Italia, y la isla de Sicilia (La Magna Grecia). Se convirtieron en magníficos marinos y comerciantes y aprendieron mucho de otros pueblos.</a:t>
            </a:r>
          </a:p>
        </p:txBody>
      </p:sp>
    </p:spTree>
    <p:extLst>
      <p:ext uri="{BB962C8B-B14F-4D97-AF65-F5344CB8AC3E}">
        <p14:creationId xmlns:p14="http://schemas.microsoft.com/office/powerpoint/2010/main" val="179122915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116632"/>
            <a:ext cx="4680520" cy="1008112"/>
          </a:xfrm>
        </p:spPr>
        <p:txBody>
          <a:bodyPr>
            <a:normAutofit/>
          </a:bodyPr>
          <a:lstStyle/>
          <a:p>
            <a:r>
              <a:rPr lang="es-MX" sz="5400" b="1" dirty="0">
                <a:effectLst/>
                <a:latin typeface="Chiller" pitchFamily="82" charset="0"/>
              </a:rPr>
              <a:t>Religión y mitología.</a:t>
            </a:r>
            <a:endParaRPr lang="es-MX" sz="5400" dirty="0">
              <a:latin typeface="Chiller" pitchFamily="82" charset="0"/>
            </a:endParaRPr>
          </a:p>
        </p:txBody>
      </p:sp>
      <p:sp>
        <p:nvSpPr>
          <p:cNvPr id="3" name="2 Subtítulo"/>
          <p:cNvSpPr>
            <a:spLocks noGrp="1"/>
          </p:cNvSpPr>
          <p:nvPr>
            <p:ph type="subTitle" idx="1"/>
          </p:nvPr>
        </p:nvSpPr>
        <p:spPr>
          <a:xfrm>
            <a:off x="179512" y="908720"/>
            <a:ext cx="8784976" cy="5544616"/>
          </a:xfrm>
        </p:spPr>
        <p:txBody>
          <a:bodyPr>
            <a:noAutofit/>
          </a:bodyPr>
          <a:lstStyle/>
          <a:p>
            <a:r>
              <a:rPr lang="es-MX" sz="2800" dirty="0">
                <a:solidFill>
                  <a:schemeClr val="bg2">
                    <a:lumMod val="25000"/>
                  </a:schemeClr>
                </a:solidFill>
                <a:latin typeface="Imprint MT Shadow" pitchFamily="82" charset="0"/>
              </a:rPr>
              <a:t>Uno de los caracteres fundamentales de la religión griega era el politeísmo, o sea creer en varios dioses. </a:t>
            </a:r>
            <a:endParaRPr lang="es-MX" sz="2800" dirty="0" smtClean="0">
              <a:solidFill>
                <a:schemeClr val="bg2">
                  <a:lumMod val="25000"/>
                </a:schemeClr>
              </a:solidFill>
              <a:latin typeface="Imprint MT Shadow" pitchFamily="82" charset="0"/>
            </a:endParaRPr>
          </a:p>
          <a:p>
            <a:r>
              <a:rPr lang="es-MX" sz="2800" dirty="0">
                <a:solidFill>
                  <a:schemeClr val="bg2">
                    <a:lumMod val="25000"/>
                  </a:schemeClr>
                </a:solidFill>
                <a:latin typeface="Imprint MT Shadow" pitchFamily="82" charset="0"/>
              </a:rPr>
              <a:t>Sus creencias eran bastante simples. No obstante, los griegos sentían la necesidad de dar una respuesta a su preocupación por la vida en ultratumba, por ello decidieron penetrar en el mundo helénico de mitos y misterios</a:t>
            </a:r>
            <a:r>
              <a:rPr lang="es-MX" sz="2800" dirty="0" smtClean="0">
                <a:solidFill>
                  <a:schemeClr val="bg2">
                    <a:lumMod val="25000"/>
                  </a:schemeClr>
                </a:solidFill>
                <a:latin typeface="Imprint MT Shadow" pitchFamily="82" charset="0"/>
              </a:rPr>
              <a:t>.</a:t>
            </a:r>
          </a:p>
          <a:p>
            <a:r>
              <a:rPr lang="es-MX" sz="2800" dirty="0">
                <a:solidFill>
                  <a:schemeClr val="bg2">
                    <a:lumMod val="25000"/>
                  </a:schemeClr>
                </a:solidFill>
                <a:latin typeface="Imprint MT Shadow" pitchFamily="82" charset="0"/>
              </a:rPr>
              <a:t>A ello se debe que creyeran en los dioses, estos eran concebidos de forma humana, tenían entre sí relaciones familiares y vivían en el Olimpo.</a:t>
            </a:r>
          </a:p>
        </p:txBody>
      </p:sp>
    </p:spTree>
    <p:extLst>
      <p:ext uri="{BB962C8B-B14F-4D97-AF65-F5344CB8AC3E}">
        <p14:creationId xmlns:p14="http://schemas.microsoft.com/office/powerpoint/2010/main" val="16290356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7" y="8636"/>
            <a:ext cx="9166142" cy="6849364"/>
          </a:xfrm>
          <a:prstGeom prst="rect">
            <a:avLst/>
          </a:prstGeom>
        </p:spPr>
      </p:pic>
    </p:spTree>
    <p:extLst>
      <p:ext uri="{BB962C8B-B14F-4D97-AF65-F5344CB8AC3E}">
        <p14:creationId xmlns:p14="http://schemas.microsoft.com/office/powerpoint/2010/main" val="300506017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0598051">
            <a:off x="323528" y="620688"/>
            <a:ext cx="2170584" cy="490066"/>
          </a:xfrm>
        </p:spPr>
        <p:txBody>
          <a:bodyPr>
            <a:normAutofit fontScale="90000"/>
          </a:bodyPr>
          <a:lstStyle/>
          <a:p>
            <a:r>
              <a:rPr lang="es-MX" sz="6000" dirty="0">
                <a:effectLst/>
                <a:latin typeface="Chiller" pitchFamily="82" charset="0"/>
              </a:rPr>
              <a:t>Idioma</a:t>
            </a:r>
            <a:r>
              <a:rPr lang="es-MX" dirty="0">
                <a:effectLst/>
              </a:rPr>
              <a:t/>
            </a:r>
            <a:br>
              <a:rPr lang="es-MX" dirty="0">
                <a:effectLst/>
              </a:rPr>
            </a:br>
            <a:endParaRPr lang="es-MX" dirty="0"/>
          </a:p>
        </p:txBody>
      </p:sp>
      <p:sp>
        <p:nvSpPr>
          <p:cNvPr id="3" name="2 Marcador de contenido"/>
          <p:cNvSpPr>
            <a:spLocks noGrp="1"/>
          </p:cNvSpPr>
          <p:nvPr>
            <p:ph idx="1"/>
          </p:nvPr>
        </p:nvSpPr>
        <p:spPr>
          <a:xfrm>
            <a:off x="467544" y="1124744"/>
            <a:ext cx="8435280" cy="4853136"/>
          </a:xfrm>
        </p:spPr>
        <p:txBody>
          <a:bodyPr>
            <a:normAutofit fontScale="40000" lnSpcReduction="20000"/>
          </a:bodyPr>
          <a:lstStyle/>
          <a:p>
            <a:r>
              <a:rPr lang="es-MX" sz="8400" dirty="0">
                <a:solidFill>
                  <a:schemeClr val="bg2">
                    <a:lumMod val="10000"/>
                  </a:schemeClr>
                </a:solidFill>
                <a:latin typeface="Imprint MT Shadow" pitchFamily="82" charset="0"/>
              </a:rPr>
              <a:t>El idioma griego es el oficial de la república helénica y tiene un total de 20 millones de hablantes a nivel mundial. Es un idioma indoeuropeo. Es de destacar la intensidad de su continuidad desde los inicios de la prehistoria con la escritura Lineal A vinculada a </a:t>
            </a:r>
            <a:r>
              <a:rPr lang="es-MX" sz="8400" dirty="0" smtClean="0">
                <a:solidFill>
                  <a:schemeClr val="bg2">
                    <a:lumMod val="10000"/>
                  </a:schemeClr>
                </a:solidFill>
                <a:latin typeface="Imprint MT Shadow" pitchFamily="82" charset="0"/>
              </a:rPr>
              <a:t>la civilización </a:t>
            </a:r>
            <a:r>
              <a:rPr lang="es-MX" sz="8400" dirty="0">
                <a:solidFill>
                  <a:schemeClr val="bg2">
                    <a:lumMod val="10000"/>
                  </a:schemeClr>
                </a:solidFill>
                <a:latin typeface="Imprint MT Shadow" pitchFamily="82" charset="0"/>
              </a:rPr>
              <a:t>minoica, en la más treconocible escritura Lineal B, y en los dialectos de la </a:t>
            </a:r>
            <a:r>
              <a:rPr lang="es-MX" sz="8400" dirty="0" smtClean="0">
                <a:solidFill>
                  <a:schemeClr val="bg2">
                    <a:lumMod val="10000"/>
                  </a:schemeClr>
                </a:solidFill>
                <a:latin typeface="Imprint MT Shadow" pitchFamily="82" charset="0"/>
              </a:rPr>
              <a:t>Grecia </a:t>
            </a:r>
            <a:r>
              <a:rPr lang="es-MX" sz="8400" dirty="0">
                <a:solidFill>
                  <a:schemeClr val="bg2">
                    <a:lumMod val="10000"/>
                  </a:schemeClr>
                </a:solidFill>
                <a:latin typeface="Imprint MT Shadow" pitchFamily="82" charset="0"/>
              </a:rPr>
              <a:t>antigua, de los cuales el ático.</a:t>
            </a:r>
          </a:p>
          <a:p>
            <a:endParaRPr lang="es-MX" dirty="0">
              <a:solidFill>
                <a:schemeClr val="bg2">
                  <a:lumMod val="10000"/>
                </a:schemeClr>
              </a:solidFill>
              <a:latin typeface="Imprint MT Shadow" pitchFamily="82" charset="0"/>
            </a:endParaRPr>
          </a:p>
        </p:txBody>
      </p:sp>
    </p:spTree>
    <p:extLst>
      <p:ext uri="{BB962C8B-B14F-4D97-AF65-F5344CB8AC3E}">
        <p14:creationId xmlns:p14="http://schemas.microsoft.com/office/powerpoint/2010/main" val="300091245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16632"/>
            <a:ext cx="5050904" cy="1143000"/>
          </a:xfrm>
        </p:spPr>
        <p:txBody>
          <a:bodyPr>
            <a:normAutofit/>
          </a:bodyPr>
          <a:lstStyle/>
          <a:p>
            <a:r>
              <a:rPr lang="es-MX" sz="6000" dirty="0" smtClean="0">
                <a:latin typeface="Chiller" pitchFamily="82" charset="0"/>
              </a:rPr>
              <a:t>Cerámica y Monedas</a:t>
            </a:r>
            <a:endParaRPr lang="es-MX" dirty="0">
              <a:latin typeface="Chiller" pitchFamily="82" charset="0"/>
            </a:endParaRPr>
          </a:p>
        </p:txBody>
      </p:sp>
      <p:sp>
        <p:nvSpPr>
          <p:cNvPr id="3" name="2 Marcador de contenido"/>
          <p:cNvSpPr>
            <a:spLocks noGrp="1"/>
          </p:cNvSpPr>
          <p:nvPr>
            <p:ph idx="1"/>
          </p:nvPr>
        </p:nvSpPr>
        <p:spPr>
          <a:xfrm>
            <a:off x="449468" y="1124744"/>
            <a:ext cx="8229600" cy="4525963"/>
          </a:xfrm>
        </p:spPr>
        <p:txBody>
          <a:bodyPr>
            <a:normAutofit/>
          </a:bodyPr>
          <a:lstStyle/>
          <a:p>
            <a:r>
              <a:rPr lang="es-MX" sz="3600" dirty="0">
                <a:solidFill>
                  <a:schemeClr val="bg2">
                    <a:lumMod val="10000"/>
                  </a:schemeClr>
                </a:solidFill>
                <a:latin typeface="Imprint MT Shadow" pitchFamily="82" charset="0"/>
              </a:rPr>
              <a:t>La antigua Grecia fue también reputada por su cerámica, que incluía tanto formas de vasos para bebidas como urnas. </a:t>
            </a:r>
          </a:p>
        </p:txBody>
      </p:sp>
      <p:sp>
        <p:nvSpPr>
          <p:cNvPr id="4" name="3 Rectángulo"/>
          <p:cNvSpPr/>
          <p:nvPr/>
        </p:nvSpPr>
        <p:spPr>
          <a:xfrm>
            <a:off x="467544" y="3501008"/>
            <a:ext cx="5832648" cy="2862322"/>
          </a:xfrm>
          <a:prstGeom prst="rect">
            <a:avLst/>
          </a:prstGeom>
        </p:spPr>
        <p:txBody>
          <a:bodyPr wrap="square">
            <a:spAutoFit/>
          </a:bodyPr>
          <a:lstStyle/>
          <a:p>
            <a:r>
              <a:rPr lang="es-MX" sz="3600" dirty="0" smtClean="0">
                <a:solidFill>
                  <a:schemeClr val="bg2">
                    <a:lumMod val="10000"/>
                  </a:schemeClr>
                </a:solidFill>
                <a:latin typeface="Imprint MT Shadow" pitchFamily="82" charset="0"/>
              </a:rPr>
              <a:t> Posteriormente las formas incluyen a la cerámica de figuras rojas y la cerámica de fondo blanco.</a:t>
            </a:r>
          </a:p>
          <a:p>
            <a:endParaRPr lang="es-MX" sz="3600" dirty="0">
              <a:solidFill>
                <a:schemeClr val="bg2">
                  <a:lumMod val="10000"/>
                </a:schemeClr>
              </a:solidFill>
              <a:latin typeface="Imprint MT Shadow" pitchFamily="82" charset="0"/>
            </a:endParaRPr>
          </a:p>
        </p:txBody>
      </p:sp>
      <p:pic>
        <p:nvPicPr>
          <p:cNvPr id="6" name="Picture 2" descr="http://upload.wikimedia.org/wikipedia/commons/thumb/8/81/Ac.krater.jpg/800px-Ac.kra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8771">
            <a:off x="6545013" y="3390138"/>
            <a:ext cx="1955499" cy="146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57538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539552" y="404664"/>
            <a:ext cx="8229600" cy="4525963"/>
          </a:xfrm>
        </p:spPr>
        <p:txBody>
          <a:bodyPr>
            <a:normAutofit/>
          </a:bodyPr>
          <a:lstStyle/>
          <a:p>
            <a:r>
              <a:rPr lang="es-MX" sz="3600" dirty="0" smtClean="0">
                <a:solidFill>
                  <a:schemeClr val="bg2">
                    <a:lumMod val="10000"/>
                  </a:schemeClr>
                </a:solidFill>
                <a:latin typeface="Imprint MT Shadow" pitchFamily="82" charset="0"/>
              </a:rPr>
              <a:t>Las </a:t>
            </a:r>
            <a:r>
              <a:rPr lang="es-MX" sz="3600" dirty="0">
                <a:solidFill>
                  <a:schemeClr val="bg2">
                    <a:lumMod val="10000"/>
                  </a:schemeClr>
                </a:solidFill>
                <a:latin typeface="Imprint MT Shadow" pitchFamily="82" charset="0"/>
              </a:rPr>
              <a:t>monedas fueron inventadas en Lidia durante el siglo VII a. C., pero fueron los griegos los primeros que las usaron ampliamente, y quienes establecieron un canon del diseño </a:t>
            </a:r>
            <a:r>
              <a:rPr lang="es-MX" sz="3600" dirty="0" err="1">
                <a:solidFill>
                  <a:schemeClr val="bg2">
                    <a:lumMod val="10000"/>
                  </a:schemeClr>
                </a:solidFill>
                <a:latin typeface="Imprint MT Shadow" pitchFamily="82" charset="0"/>
              </a:rPr>
              <a:t>monetal</a:t>
            </a:r>
            <a:r>
              <a:rPr lang="es-MX" sz="3600" dirty="0">
                <a:solidFill>
                  <a:schemeClr val="bg2">
                    <a:lumMod val="10000"/>
                  </a:schemeClr>
                </a:solidFill>
                <a:latin typeface="Imprint MT Shadow" pitchFamily="82" charset="0"/>
              </a:rPr>
              <a:t> que ha sido seguido desde entonces</a:t>
            </a:r>
            <a:r>
              <a:rPr lang="es-MX" sz="3600" dirty="0" smtClean="0">
                <a:solidFill>
                  <a:schemeClr val="bg2">
                    <a:lumMod val="10000"/>
                  </a:schemeClr>
                </a:solidFill>
                <a:latin typeface="Imprint MT Shadow" pitchFamily="82" charset="0"/>
              </a:rPr>
              <a:t>.</a:t>
            </a:r>
            <a:endParaRPr lang="es-MX" sz="3600" dirty="0">
              <a:solidFill>
                <a:schemeClr val="bg2">
                  <a:lumMod val="10000"/>
                </a:schemeClr>
              </a:solidFill>
              <a:latin typeface="Imprint MT Shadow" pitchFamily="82" charset="0"/>
            </a:endParaRPr>
          </a:p>
        </p:txBody>
      </p:sp>
      <p:pic>
        <p:nvPicPr>
          <p:cNvPr id="2050" name="Picture 2" descr="http://www.kalipedia.com/kalipediamedia/historia/media/200707/17/hisuniversal/20070717klphisuni_54.Ies.SC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2204863"/>
            <a:ext cx="1352897" cy="128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76747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2386608" cy="706090"/>
          </a:xfrm>
        </p:spPr>
        <p:txBody>
          <a:bodyPr>
            <a:noAutofit/>
          </a:bodyPr>
          <a:lstStyle/>
          <a:p>
            <a:pPr algn="l"/>
            <a:r>
              <a:rPr lang="es-MX" sz="5400" dirty="0">
                <a:effectLst/>
                <a:latin typeface="Chiller" pitchFamily="82" charset="0"/>
              </a:rPr>
              <a:t>Deportes</a:t>
            </a:r>
            <a:br>
              <a:rPr lang="es-MX" sz="5400" dirty="0">
                <a:effectLst/>
                <a:latin typeface="Chiller" pitchFamily="82" charset="0"/>
              </a:rPr>
            </a:br>
            <a:endParaRPr lang="es-MX" sz="5400" dirty="0">
              <a:latin typeface="Chiller" pitchFamily="82" charset="0"/>
            </a:endParaRPr>
          </a:p>
        </p:txBody>
      </p:sp>
      <p:sp>
        <p:nvSpPr>
          <p:cNvPr id="3" name="2 Marcador de contenido"/>
          <p:cNvSpPr>
            <a:spLocks noGrp="1"/>
          </p:cNvSpPr>
          <p:nvPr>
            <p:ph idx="1"/>
          </p:nvPr>
        </p:nvSpPr>
        <p:spPr>
          <a:xfrm>
            <a:off x="323528" y="980728"/>
            <a:ext cx="8568952" cy="5472608"/>
          </a:xfrm>
        </p:spPr>
        <p:txBody>
          <a:bodyPr>
            <a:noAutofit/>
          </a:bodyPr>
          <a:lstStyle/>
          <a:p>
            <a:r>
              <a:rPr lang="es-MX" dirty="0">
                <a:solidFill>
                  <a:schemeClr val="bg2">
                    <a:lumMod val="10000"/>
                  </a:schemeClr>
                </a:solidFill>
                <a:latin typeface="Imprint MT Shadow" pitchFamily="82" charset="0"/>
              </a:rPr>
              <a:t>La cultura griega ha sido y es más que puro uso cerebral. Los juegos Panhelénicos y especialmente los Juegos Olímpicos originados en Grecia en la antigüedad, centrados alrededor de deportes individuales como la carrera, boxeo, lucha, carrera de carros, salto de longitud, lanzamiento de jabalina, y lanzamiento de disco.</a:t>
            </a:r>
          </a:p>
        </p:txBody>
      </p:sp>
    </p:spTree>
    <p:extLst>
      <p:ext uri="{BB962C8B-B14F-4D97-AF65-F5344CB8AC3E}">
        <p14:creationId xmlns:p14="http://schemas.microsoft.com/office/powerpoint/2010/main" val="6571573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sz="6000" dirty="0" smtClean="0">
                <a:latin typeface="Chiller" pitchFamily="82" charset="0"/>
              </a:rPr>
              <a:t>Algunos deportes son: </a:t>
            </a:r>
            <a:endParaRPr lang="es-MX" sz="6000" dirty="0">
              <a:latin typeface="Chiller" pitchFamily="82" charset="0"/>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2381" y="3789040"/>
            <a:ext cx="6129721" cy="2283321"/>
          </a:xfrm>
          <a:prstGeom prst="rect">
            <a:avLst/>
          </a:prstGeom>
        </p:spPr>
      </p:pic>
      <p:sp>
        <p:nvSpPr>
          <p:cNvPr id="8" name="7 CuadroTexto"/>
          <p:cNvSpPr txBox="1"/>
          <p:nvPr/>
        </p:nvSpPr>
        <p:spPr>
          <a:xfrm rot="163561">
            <a:off x="82056" y="2635417"/>
            <a:ext cx="6005739"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MX" sz="2800" dirty="0" smtClean="0">
                <a:solidFill>
                  <a:schemeClr val="bg2">
                    <a:lumMod val="10000"/>
                  </a:schemeClr>
                </a:solidFill>
                <a:latin typeface="Algerian" pitchFamily="82" charset="0"/>
              </a:rPr>
              <a:t>Lanzamiento de jabalina</a:t>
            </a:r>
            <a:endParaRPr lang="es-MX" sz="1600" dirty="0">
              <a:solidFill>
                <a:schemeClr val="bg2">
                  <a:lumMod val="10000"/>
                </a:schemeClr>
              </a:solidFill>
              <a:latin typeface="Algerian" pitchFamily="82" charset="0"/>
            </a:endParaRPr>
          </a:p>
        </p:txBody>
      </p:sp>
      <p:sp>
        <p:nvSpPr>
          <p:cNvPr id="9" name="8 CuadroTexto"/>
          <p:cNvSpPr txBox="1"/>
          <p:nvPr/>
        </p:nvSpPr>
        <p:spPr>
          <a:xfrm rot="163561">
            <a:off x="1271245" y="5324535"/>
            <a:ext cx="1467451"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MX" sz="2800" dirty="0" smtClean="0">
                <a:solidFill>
                  <a:schemeClr val="bg2">
                    <a:lumMod val="10000"/>
                  </a:schemeClr>
                </a:solidFill>
                <a:latin typeface="Algerian" pitchFamily="82" charset="0"/>
              </a:rPr>
              <a:t>lucha</a:t>
            </a:r>
            <a:endParaRPr lang="es-MX" sz="1600" dirty="0">
              <a:solidFill>
                <a:schemeClr val="bg2">
                  <a:lumMod val="10000"/>
                </a:schemeClr>
              </a:solidFill>
              <a:latin typeface="Algerian" pitchFamily="82" charset="0"/>
            </a:endParaRP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898346"/>
            <a:ext cx="3067974" cy="2715157"/>
          </a:xfrm>
          <a:prstGeom prst="rect">
            <a:avLst/>
          </a:prstGeom>
        </p:spPr>
      </p:pic>
    </p:spTree>
    <p:extLst>
      <p:ext uri="{BB962C8B-B14F-4D97-AF65-F5344CB8AC3E}">
        <p14:creationId xmlns:p14="http://schemas.microsoft.com/office/powerpoint/2010/main" val="178428037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156</TotalTime>
  <Words>446</Words>
  <Application>Microsoft Office PowerPoint</Application>
  <PresentationFormat>Presentación en pantalla (4:3)</PresentationFormat>
  <Paragraphs>31</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Faceta</vt:lpstr>
      <vt:lpstr>Historia de la literatura</vt:lpstr>
      <vt:lpstr>Ubicación</vt:lpstr>
      <vt:lpstr>Religión y mitología.</vt:lpstr>
      <vt:lpstr>Presentación de PowerPoint</vt:lpstr>
      <vt:lpstr>Idioma </vt:lpstr>
      <vt:lpstr>Cerámica y Monedas</vt:lpstr>
      <vt:lpstr>Presentación de PowerPoint</vt:lpstr>
      <vt:lpstr>Deportes </vt:lpstr>
      <vt:lpstr>Algunos deportes son: </vt:lpstr>
      <vt:lpstr>Presentación de PowerPoint</vt:lpstr>
      <vt:lpstr>Presentación de PowerPoint</vt:lpstr>
      <vt:lpstr>Presentación de PowerPoint</vt:lpstr>
      <vt:lpstr>La odisea </vt:lpstr>
      <vt:lpstr>Presentación de PowerPoint</vt:lpstr>
      <vt:lpstr>Presentación de PowerPoint</vt:lpstr>
      <vt:lpstr>ILIADA </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de la literatura</dc:title>
  <dc:creator>Invitado</dc:creator>
  <cp:lastModifiedBy>pc</cp:lastModifiedBy>
  <cp:revision>18</cp:revision>
  <dcterms:created xsi:type="dcterms:W3CDTF">2012-09-20T00:24:54Z</dcterms:created>
  <dcterms:modified xsi:type="dcterms:W3CDTF">2013-08-27T16:45:01Z</dcterms:modified>
</cp:coreProperties>
</file>